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68"/>
  </p:notesMasterIdLst>
  <p:handoutMasterIdLst>
    <p:handoutMasterId r:id="rId69"/>
  </p:handoutMasterIdLst>
  <p:sldIdLst>
    <p:sldId id="380" r:id="rId2"/>
    <p:sldId id="381" r:id="rId3"/>
    <p:sldId id="382" r:id="rId4"/>
    <p:sldId id="383" r:id="rId5"/>
    <p:sldId id="384" r:id="rId6"/>
    <p:sldId id="385" r:id="rId7"/>
    <p:sldId id="386" r:id="rId8"/>
    <p:sldId id="387" r:id="rId9"/>
    <p:sldId id="388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401" r:id="rId21"/>
    <p:sldId id="402" r:id="rId22"/>
    <p:sldId id="403" r:id="rId23"/>
    <p:sldId id="404" r:id="rId24"/>
    <p:sldId id="405" r:id="rId25"/>
    <p:sldId id="406" r:id="rId26"/>
    <p:sldId id="407" r:id="rId27"/>
    <p:sldId id="408" r:id="rId28"/>
    <p:sldId id="409" r:id="rId29"/>
    <p:sldId id="410" r:id="rId30"/>
    <p:sldId id="411" r:id="rId31"/>
    <p:sldId id="412" r:id="rId32"/>
    <p:sldId id="413" r:id="rId33"/>
    <p:sldId id="414" r:id="rId34"/>
    <p:sldId id="415" r:id="rId35"/>
    <p:sldId id="416" r:id="rId36"/>
    <p:sldId id="417" r:id="rId37"/>
    <p:sldId id="418" r:id="rId38"/>
    <p:sldId id="419" r:id="rId39"/>
    <p:sldId id="420" r:id="rId40"/>
    <p:sldId id="421" r:id="rId41"/>
    <p:sldId id="422" r:id="rId42"/>
    <p:sldId id="423" r:id="rId43"/>
    <p:sldId id="424" r:id="rId44"/>
    <p:sldId id="425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433" r:id="rId53"/>
    <p:sldId id="434" r:id="rId54"/>
    <p:sldId id="435" r:id="rId55"/>
    <p:sldId id="436" r:id="rId56"/>
    <p:sldId id="437" r:id="rId57"/>
    <p:sldId id="438" r:id="rId58"/>
    <p:sldId id="439" r:id="rId59"/>
    <p:sldId id="440" r:id="rId60"/>
    <p:sldId id="441" r:id="rId61"/>
    <p:sldId id="442" r:id="rId62"/>
    <p:sldId id="443" r:id="rId63"/>
    <p:sldId id="444" r:id="rId64"/>
    <p:sldId id="445" r:id="rId65"/>
    <p:sldId id="446" r:id="rId66"/>
    <p:sldId id="447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29" autoAdjust="0"/>
    <p:restoredTop sz="91867" autoAdjust="0"/>
  </p:normalViewPr>
  <p:slideViewPr>
    <p:cSldViewPr snapToGrid="0" snapToObjects="1">
      <p:cViewPr varScale="1">
        <p:scale>
          <a:sx n="141" d="100"/>
          <a:sy n="141" d="100"/>
        </p:scale>
        <p:origin x="7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Franklin Gothic Book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68100-D980-704F-AADB-E7D0CBDA4A13}" type="datetimeFigureOut">
              <a:rPr lang="en-US" smtClean="0">
                <a:latin typeface="Franklin Gothic Book"/>
              </a:rPr>
              <a:t>9/3/19</a:t>
            </a:fld>
            <a:endParaRPr lang="en-US" dirty="0"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23C51-6FDC-9446-842A-B2D709983485}" type="slidenum">
              <a:rPr lang="en-US" smtClean="0">
                <a:latin typeface="Franklin Gothic Book"/>
              </a:rPr>
              <a:t>‹#›</a:t>
            </a:fld>
            <a:endParaRPr lang="en-US" dirty="0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823064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ranklin Gothic Book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ranklin Gothic Book"/>
              </a:defRPr>
            </a:lvl1pPr>
          </a:lstStyle>
          <a:p>
            <a:fld id="{C55D13C7-75EB-E54E-94F2-12D6E9337782}" type="datetimeFigureOut">
              <a:rPr lang="en-US" smtClean="0"/>
              <a:pPr/>
              <a:t>9/3/19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ranklin Gothic Book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ranklin Gothic Book"/>
              </a:defRPr>
            </a:lvl1pPr>
          </a:lstStyle>
          <a:p>
            <a:fld id="{0C4FF7E1-1966-4848-8114-099C93624A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97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Franklin Gothic Book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Franklin Gothic Book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Franklin Gothic Book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Franklin Gothic Book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Franklin Gothic Book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0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76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76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76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76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76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76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76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76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76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76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969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66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543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88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88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44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12F70F7-F375-4245-A883-75D4C75694DF}" type="slidenum">
              <a:rPr lang="en-US" sz="1200"/>
              <a:pPr eaLnBrk="1" hangingPunct="1"/>
              <a:t>9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S is suction, d is distribution side</a:t>
            </a:r>
          </a:p>
          <a:p>
            <a:r>
              <a:rPr lang="en-US" dirty="0">
                <a:latin typeface="Calibri" charset="0"/>
              </a:rPr>
              <a:t>Pressure usually cancels out because both reservoirs are at atmospheric pressure</a:t>
            </a:r>
          </a:p>
          <a:p>
            <a:r>
              <a:rPr lang="en-US" dirty="0">
                <a:latin typeface="Calibri" charset="0"/>
              </a:rPr>
              <a:t>If cross sectional area remains the same at 2 points, velocity head can be neglected</a:t>
            </a:r>
          </a:p>
          <a:p>
            <a:r>
              <a:rPr lang="en-US" dirty="0">
                <a:latin typeface="Calibri" charset="0"/>
              </a:rPr>
              <a:t>NOTE: EGL and HGL remain same distance apart</a:t>
            </a:r>
          </a:p>
          <a:p>
            <a:r>
              <a:rPr lang="en-US" dirty="0">
                <a:latin typeface="Calibri" charset="0"/>
              </a:rPr>
              <a:t>IF XS area changes, velocity head changes across the pipe</a:t>
            </a:r>
          </a:p>
          <a:p>
            <a:r>
              <a:rPr lang="en-US" dirty="0">
                <a:latin typeface="Calibri" charset="0"/>
              </a:rPr>
              <a:t>Elevation is based on datum to the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5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</a:t>
            </a:r>
            <a:r>
              <a:rPr lang="en-US" baseline="0" dirty="0"/>
              <a:t> analysis in class </a:t>
            </a:r>
            <a:r>
              <a:rPr lang="mr-IN" baseline="0" dirty="0"/>
              <a:t>–</a:t>
            </a:r>
            <a:r>
              <a:rPr lang="en-US" baseline="0" dirty="0"/>
              <a:t> build tool in class.  Direct application of energy equation.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632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96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1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4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7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CF1BE411-1ED1-0D41-AEDE-E7DE4C01B982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94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55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87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9066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3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26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07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34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3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CF1BE411-1ED1-0D41-AEDE-E7DE4C01B982}" type="datetimeFigureOut">
              <a:rPr lang="en-US" smtClean="0"/>
              <a:t>9/3/19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9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25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9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9/3/19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24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91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9/3/19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50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98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7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BE411-1ED1-0D41-AEDE-E7DE4C01B982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theodores-pro.ttu.edu/mytoolbox-server/Hydraulics/QGivenHeadLoss/QGivenHeadLoss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56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 3372 Water Systems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Lesson 004: PRESSURE PIPE HYDRAULICS</a:t>
            </a:r>
          </a:p>
        </p:txBody>
      </p:sp>
    </p:spTree>
    <p:extLst>
      <p:ext uri="{BB962C8B-B14F-4D97-AF65-F5344CB8AC3E}">
        <p14:creationId xmlns:p14="http://schemas.microsoft.com/office/powerpoint/2010/main" val="36925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21537" y="0"/>
            <a:ext cx="7773338" cy="1596177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Diagram</a:t>
            </a:r>
          </a:p>
        </p:txBody>
      </p:sp>
      <p:pic>
        <p:nvPicPr>
          <p:cNvPr id="15363" name="Picture 2" descr="~AUT0003"/>
          <p:cNvPicPr>
            <a:picLocks noChangeAspect="1" noChangeArrowheads="1"/>
          </p:cNvPicPr>
          <p:nvPr/>
        </p:nvPicPr>
        <p:blipFill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69"/>
          <a:stretch>
            <a:fillRect/>
          </a:stretch>
        </p:blipFill>
        <p:spPr bwMode="auto">
          <a:xfrm>
            <a:off x="670424" y="1171839"/>
            <a:ext cx="7675563" cy="509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1313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Energy Equation</a:t>
            </a:r>
          </a:p>
        </p:txBody>
      </p:sp>
      <p:pic>
        <p:nvPicPr>
          <p:cNvPr id="1945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5181600"/>
            <a:ext cx="6896100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2" descr="~AUT0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69"/>
          <a:stretch>
            <a:fillRect/>
          </a:stretch>
        </p:blipFill>
        <p:spPr bwMode="auto">
          <a:xfrm>
            <a:off x="1828800" y="1741488"/>
            <a:ext cx="5389563" cy="357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61" name="Group 13"/>
          <p:cNvGrpSpPr>
            <a:grpSpLocks/>
          </p:cNvGrpSpPr>
          <p:nvPr/>
        </p:nvGrpSpPr>
        <p:grpSpPr bwMode="auto">
          <a:xfrm>
            <a:off x="1600200" y="4419600"/>
            <a:ext cx="398463" cy="381000"/>
            <a:chOff x="7010400" y="1219200"/>
            <a:chExt cx="398945" cy="381000"/>
          </a:xfrm>
        </p:grpSpPr>
        <p:sp>
          <p:nvSpPr>
            <p:cNvPr id="9" name="Oval 8"/>
            <p:cNvSpPr/>
            <p:nvPr/>
          </p:nvSpPr>
          <p:spPr>
            <a:xfrm>
              <a:off x="7010400" y="1219200"/>
              <a:ext cx="381461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467" name="TextBox 10"/>
            <p:cNvSpPr txBox="1">
              <a:spLocks noChangeArrowheads="1"/>
            </p:cNvSpPr>
            <p:nvPr/>
          </p:nvSpPr>
          <p:spPr bwMode="auto">
            <a:xfrm>
              <a:off x="7028345" y="1219200"/>
              <a:ext cx="381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Franklin Gothic Book"/>
                </a:rPr>
                <a:t>1</a:t>
              </a:r>
            </a:p>
          </p:txBody>
        </p:sp>
      </p:grpSp>
      <p:grpSp>
        <p:nvGrpSpPr>
          <p:cNvPr id="19462" name="Group 14"/>
          <p:cNvGrpSpPr>
            <a:grpSpLocks/>
          </p:cNvGrpSpPr>
          <p:nvPr/>
        </p:nvGrpSpPr>
        <p:grpSpPr bwMode="auto">
          <a:xfrm>
            <a:off x="6992938" y="2743200"/>
            <a:ext cx="398462" cy="381000"/>
            <a:chOff x="7754455" y="1371600"/>
            <a:chExt cx="398945" cy="381000"/>
          </a:xfrm>
        </p:grpSpPr>
        <p:sp>
          <p:nvSpPr>
            <p:cNvPr id="12" name="Oval 11"/>
            <p:cNvSpPr/>
            <p:nvPr/>
          </p:nvSpPr>
          <p:spPr>
            <a:xfrm>
              <a:off x="7754455" y="1371600"/>
              <a:ext cx="381462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465" name="TextBox 12"/>
            <p:cNvSpPr txBox="1">
              <a:spLocks noChangeArrowheads="1"/>
            </p:cNvSpPr>
            <p:nvPr/>
          </p:nvSpPr>
          <p:spPr bwMode="auto">
            <a:xfrm>
              <a:off x="7772400" y="1371600"/>
              <a:ext cx="381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Franklin Gothic Book"/>
                </a:rPr>
                <a:t>2</a:t>
              </a: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rot="16200000" flipV="1">
            <a:off x="2547144" y="4071144"/>
            <a:ext cx="2525712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07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Hydraulic grade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32" y="1814200"/>
            <a:ext cx="7772870" cy="3424107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000" dirty="0"/>
              <a:t>HGL is a line that represents the surface/profile of water flowing in partially full pipe</a:t>
            </a:r>
          </a:p>
          <a:p>
            <a:pPr>
              <a:buFont typeface="Arial"/>
              <a:buChar char="•"/>
            </a:pPr>
            <a:r>
              <a:rPr lang="en-US" sz="2000" dirty="0"/>
              <a:t>If pipe is under pressure, flowing full the HGL rises to where a free surface would exist if there were a piezometer installed in the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3FBA6-EF30-6847-8FCA-CD44E637A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579" y="3638820"/>
            <a:ext cx="45212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8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grade 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/>
              <a:t>EGL is a line that represents the elevation of energy head of water flowing in a conduit</a:t>
            </a:r>
          </a:p>
          <a:p>
            <a:pPr>
              <a:buFont typeface="Arial"/>
              <a:buChar char="•"/>
            </a:pPr>
            <a:r>
              <a:rPr lang="en-US" sz="2400" dirty="0"/>
              <a:t>It is the sum of the elevation, pressure, and velocity head at a location</a:t>
            </a:r>
          </a:p>
          <a:p>
            <a:pPr>
              <a:buFont typeface="Arial"/>
              <a:buChar char="•"/>
            </a:pPr>
            <a:r>
              <a:rPr lang="en-US" sz="2400" dirty="0"/>
              <a:t>Drawn above HGL at a distance equal to the velocity head</a:t>
            </a:r>
          </a:p>
        </p:txBody>
      </p:sp>
    </p:spTree>
    <p:extLst>
      <p:ext uri="{BB962C8B-B14F-4D97-AF65-F5344CB8AC3E}">
        <p14:creationId xmlns:p14="http://schemas.microsoft.com/office/powerpoint/2010/main" val="327195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eorgia" charset="0"/>
              </a:rPr>
              <a:t>HGL/EGL</a:t>
            </a:r>
          </a:p>
        </p:txBody>
      </p:sp>
      <p:pic>
        <p:nvPicPr>
          <p:cNvPr id="3584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9" b="3210"/>
          <a:stretch>
            <a:fillRect/>
          </a:stretch>
        </p:blipFill>
        <p:spPr bwMode="auto">
          <a:xfrm>
            <a:off x="444499" y="1128713"/>
            <a:ext cx="8069865" cy="542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1486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29139"/>
            <a:ext cx="9143999" cy="3608405"/>
          </a:xfrm>
        </p:spPr>
        <p:txBody>
          <a:bodyPr>
            <a:normAutofit/>
          </a:bodyPr>
          <a:lstStyle/>
          <a:p>
            <a:pPr lvl="2">
              <a:buFont typeface="Arial"/>
              <a:buChar char="•"/>
            </a:pPr>
            <a:r>
              <a:rPr lang="en-US" sz="2000" dirty="0"/>
              <a:t>Analyze an ordinary bucket (diameter = 1 foot) with a ½-inch hole drilled at the base of the bucket.</a:t>
            </a:r>
          </a:p>
          <a:p>
            <a:pPr lvl="2">
              <a:buFont typeface="Arial"/>
              <a:buChar char="•"/>
            </a:pPr>
            <a:r>
              <a:rPr lang="en-US" sz="2000" dirty="0"/>
              <a:t>Develop an equation that estimates time-to-drain for different fill depths (with an unknown drainage coefficient)</a:t>
            </a:r>
          </a:p>
          <a:p>
            <a:pPr lvl="2">
              <a:buFont typeface="Arial"/>
              <a:buChar char="•"/>
            </a:pP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71" y="3325316"/>
            <a:ext cx="4063796" cy="33300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44277" y="5135549"/>
            <a:ext cx="38277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buFont typeface="Arial"/>
              <a:buChar char="•"/>
            </a:pPr>
            <a:r>
              <a:rPr lang="en-US" sz="2000"/>
              <a:t>Compare to observed data to infer a drainage coefficient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6842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45" y="1190845"/>
            <a:ext cx="3974036" cy="5422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1537" y="0"/>
            <a:ext cx="7773338" cy="1596177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573" y="1180213"/>
            <a:ext cx="4035857" cy="54332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300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82" y="1041991"/>
            <a:ext cx="3896682" cy="52950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10" y="1041991"/>
            <a:ext cx="3888253" cy="52950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1537" y="0"/>
            <a:ext cx="7773338" cy="1596177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230688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979" y="1594884"/>
            <a:ext cx="3572766" cy="49973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60" y="1594884"/>
            <a:ext cx="3669636" cy="4997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Freeform 5"/>
          <p:cNvSpPr/>
          <p:nvPr/>
        </p:nvSpPr>
        <p:spPr>
          <a:xfrm>
            <a:off x="478465" y="5592726"/>
            <a:ext cx="2349795" cy="882502"/>
          </a:xfrm>
          <a:custGeom>
            <a:avLst/>
            <a:gdLst>
              <a:gd name="connsiteX0" fmla="*/ 106326 w 2349795"/>
              <a:gd name="connsiteY0" fmla="*/ 297711 h 882502"/>
              <a:gd name="connsiteX1" fmla="*/ 106326 w 2349795"/>
              <a:gd name="connsiteY1" fmla="*/ 297711 h 882502"/>
              <a:gd name="connsiteX2" fmla="*/ 42530 w 2349795"/>
              <a:gd name="connsiteY2" fmla="*/ 361507 h 882502"/>
              <a:gd name="connsiteX3" fmla="*/ 21265 w 2349795"/>
              <a:gd name="connsiteY3" fmla="*/ 425302 h 882502"/>
              <a:gd name="connsiteX4" fmla="*/ 0 w 2349795"/>
              <a:gd name="connsiteY4" fmla="*/ 510362 h 882502"/>
              <a:gd name="connsiteX5" fmla="*/ 21265 w 2349795"/>
              <a:gd name="connsiteY5" fmla="*/ 606055 h 882502"/>
              <a:gd name="connsiteX6" fmla="*/ 42530 w 2349795"/>
              <a:gd name="connsiteY6" fmla="*/ 669851 h 882502"/>
              <a:gd name="connsiteX7" fmla="*/ 85061 w 2349795"/>
              <a:gd name="connsiteY7" fmla="*/ 733646 h 882502"/>
              <a:gd name="connsiteX8" fmla="*/ 148856 w 2349795"/>
              <a:gd name="connsiteY8" fmla="*/ 776176 h 882502"/>
              <a:gd name="connsiteX9" fmla="*/ 180754 w 2349795"/>
              <a:gd name="connsiteY9" fmla="*/ 797441 h 882502"/>
              <a:gd name="connsiteX10" fmla="*/ 308344 w 2349795"/>
              <a:gd name="connsiteY10" fmla="*/ 839972 h 882502"/>
              <a:gd name="connsiteX11" fmla="*/ 382772 w 2349795"/>
              <a:gd name="connsiteY11" fmla="*/ 861237 h 882502"/>
              <a:gd name="connsiteX12" fmla="*/ 829340 w 2349795"/>
              <a:gd name="connsiteY12" fmla="*/ 882502 h 882502"/>
              <a:gd name="connsiteX13" fmla="*/ 1254642 w 2349795"/>
              <a:gd name="connsiteY13" fmla="*/ 861237 h 882502"/>
              <a:gd name="connsiteX14" fmla="*/ 1456661 w 2349795"/>
              <a:gd name="connsiteY14" fmla="*/ 829339 h 882502"/>
              <a:gd name="connsiteX15" fmla="*/ 1499191 w 2349795"/>
              <a:gd name="connsiteY15" fmla="*/ 818707 h 882502"/>
              <a:gd name="connsiteX16" fmla="*/ 1531088 w 2349795"/>
              <a:gd name="connsiteY16" fmla="*/ 808074 h 882502"/>
              <a:gd name="connsiteX17" fmla="*/ 1637414 w 2349795"/>
              <a:gd name="connsiteY17" fmla="*/ 786809 h 882502"/>
              <a:gd name="connsiteX18" fmla="*/ 1722475 w 2349795"/>
              <a:gd name="connsiteY18" fmla="*/ 765544 h 882502"/>
              <a:gd name="connsiteX19" fmla="*/ 1765005 w 2349795"/>
              <a:gd name="connsiteY19" fmla="*/ 754911 h 882502"/>
              <a:gd name="connsiteX20" fmla="*/ 1839433 w 2349795"/>
              <a:gd name="connsiteY20" fmla="*/ 733646 h 882502"/>
              <a:gd name="connsiteX21" fmla="*/ 1871330 w 2349795"/>
              <a:gd name="connsiteY21" fmla="*/ 723014 h 882502"/>
              <a:gd name="connsiteX22" fmla="*/ 1913861 w 2349795"/>
              <a:gd name="connsiteY22" fmla="*/ 712381 h 882502"/>
              <a:gd name="connsiteX23" fmla="*/ 1945758 w 2349795"/>
              <a:gd name="connsiteY23" fmla="*/ 701748 h 882502"/>
              <a:gd name="connsiteX24" fmla="*/ 1988288 w 2349795"/>
              <a:gd name="connsiteY24" fmla="*/ 691116 h 882502"/>
              <a:gd name="connsiteX25" fmla="*/ 2052084 w 2349795"/>
              <a:gd name="connsiteY25" fmla="*/ 669851 h 882502"/>
              <a:gd name="connsiteX26" fmla="*/ 2083982 w 2349795"/>
              <a:gd name="connsiteY26" fmla="*/ 659218 h 882502"/>
              <a:gd name="connsiteX27" fmla="*/ 2179675 w 2349795"/>
              <a:gd name="connsiteY27" fmla="*/ 606055 h 882502"/>
              <a:gd name="connsiteX28" fmla="*/ 2211572 w 2349795"/>
              <a:gd name="connsiteY28" fmla="*/ 574158 h 882502"/>
              <a:gd name="connsiteX29" fmla="*/ 2264735 w 2349795"/>
              <a:gd name="connsiteY29" fmla="*/ 531627 h 882502"/>
              <a:gd name="connsiteX30" fmla="*/ 2275368 w 2349795"/>
              <a:gd name="connsiteY30" fmla="*/ 499730 h 882502"/>
              <a:gd name="connsiteX31" fmla="*/ 2317898 w 2349795"/>
              <a:gd name="connsiteY31" fmla="*/ 435934 h 882502"/>
              <a:gd name="connsiteX32" fmla="*/ 2349795 w 2349795"/>
              <a:gd name="connsiteY32" fmla="*/ 329609 h 882502"/>
              <a:gd name="connsiteX33" fmla="*/ 2339163 w 2349795"/>
              <a:gd name="connsiteY33" fmla="*/ 202018 h 882502"/>
              <a:gd name="connsiteX34" fmla="*/ 2286000 w 2349795"/>
              <a:gd name="connsiteY34" fmla="*/ 106325 h 882502"/>
              <a:gd name="connsiteX35" fmla="*/ 2254102 w 2349795"/>
              <a:gd name="connsiteY35" fmla="*/ 95693 h 882502"/>
              <a:gd name="connsiteX36" fmla="*/ 2158409 w 2349795"/>
              <a:gd name="connsiteY36" fmla="*/ 53162 h 882502"/>
              <a:gd name="connsiteX37" fmla="*/ 2083982 w 2349795"/>
              <a:gd name="connsiteY37" fmla="*/ 31897 h 882502"/>
              <a:gd name="connsiteX38" fmla="*/ 1871330 w 2349795"/>
              <a:gd name="connsiteY38" fmla="*/ 10632 h 882502"/>
              <a:gd name="connsiteX39" fmla="*/ 1477926 w 2349795"/>
              <a:gd name="connsiteY39" fmla="*/ 0 h 882502"/>
              <a:gd name="connsiteX40" fmla="*/ 1360968 w 2349795"/>
              <a:gd name="connsiteY40" fmla="*/ 10632 h 882502"/>
              <a:gd name="connsiteX41" fmla="*/ 1095154 w 2349795"/>
              <a:gd name="connsiteY41" fmla="*/ 31897 h 882502"/>
              <a:gd name="connsiteX42" fmla="*/ 988828 w 2349795"/>
              <a:gd name="connsiteY42" fmla="*/ 53162 h 882502"/>
              <a:gd name="connsiteX43" fmla="*/ 956930 w 2349795"/>
              <a:gd name="connsiteY43" fmla="*/ 63795 h 882502"/>
              <a:gd name="connsiteX44" fmla="*/ 850605 w 2349795"/>
              <a:gd name="connsiteY44" fmla="*/ 85060 h 882502"/>
              <a:gd name="connsiteX45" fmla="*/ 797442 w 2349795"/>
              <a:gd name="connsiteY45" fmla="*/ 95693 h 882502"/>
              <a:gd name="connsiteX46" fmla="*/ 701749 w 2349795"/>
              <a:gd name="connsiteY46" fmla="*/ 116958 h 882502"/>
              <a:gd name="connsiteX47" fmla="*/ 616688 w 2349795"/>
              <a:gd name="connsiteY47" fmla="*/ 138223 h 882502"/>
              <a:gd name="connsiteX48" fmla="*/ 574158 w 2349795"/>
              <a:gd name="connsiteY48" fmla="*/ 148855 h 882502"/>
              <a:gd name="connsiteX49" fmla="*/ 531628 w 2349795"/>
              <a:gd name="connsiteY49" fmla="*/ 159488 h 882502"/>
              <a:gd name="connsiteX50" fmla="*/ 478465 w 2349795"/>
              <a:gd name="connsiteY50" fmla="*/ 170121 h 882502"/>
              <a:gd name="connsiteX51" fmla="*/ 414670 w 2349795"/>
              <a:gd name="connsiteY51" fmla="*/ 191386 h 882502"/>
              <a:gd name="connsiteX52" fmla="*/ 318977 w 2349795"/>
              <a:gd name="connsiteY52" fmla="*/ 223283 h 882502"/>
              <a:gd name="connsiteX53" fmla="*/ 255182 w 2349795"/>
              <a:gd name="connsiteY53" fmla="*/ 244548 h 882502"/>
              <a:gd name="connsiteX54" fmla="*/ 223284 w 2349795"/>
              <a:gd name="connsiteY54" fmla="*/ 255181 h 882502"/>
              <a:gd name="connsiteX55" fmla="*/ 191386 w 2349795"/>
              <a:gd name="connsiteY55" fmla="*/ 276446 h 882502"/>
              <a:gd name="connsiteX56" fmla="*/ 127591 w 2349795"/>
              <a:gd name="connsiteY56" fmla="*/ 297711 h 882502"/>
              <a:gd name="connsiteX57" fmla="*/ 106326 w 2349795"/>
              <a:gd name="connsiteY57" fmla="*/ 297711 h 88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349795" h="882502">
                <a:moveTo>
                  <a:pt x="106326" y="297711"/>
                </a:moveTo>
                <a:lnTo>
                  <a:pt x="106326" y="297711"/>
                </a:lnTo>
                <a:cubicBezTo>
                  <a:pt x="85061" y="318976"/>
                  <a:pt x="59212" y="336484"/>
                  <a:pt x="42530" y="361507"/>
                </a:cubicBezTo>
                <a:cubicBezTo>
                  <a:pt x="30096" y="380158"/>
                  <a:pt x="28353" y="404037"/>
                  <a:pt x="21265" y="425302"/>
                </a:cubicBezTo>
                <a:cubicBezTo>
                  <a:pt x="4920" y="474339"/>
                  <a:pt x="12829" y="446218"/>
                  <a:pt x="0" y="510362"/>
                </a:cubicBezTo>
                <a:cubicBezTo>
                  <a:pt x="6069" y="540705"/>
                  <a:pt x="12258" y="576031"/>
                  <a:pt x="21265" y="606055"/>
                </a:cubicBezTo>
                <a:cubicBezTo>
                  <a:pt x="27706" y="627525"/>
                  <a:pt x="30096" y="651200"/>
                  <a:pt x="42530" y="669851"/>
                </a:cubicBezTo>
                <a:cubicBezTo>
                  <a:pt x="56707" y="691116"/>
                  <a:pt x="63796" y="719469"/>
                  <a:pt x="85061" y="733646"/>
                </a:cubicBezTo>
                <a:lnTo>
                  <a:pt x="148856" y="776176"/>
                </a:lnTo>
                <a:cubicBezTo>
                  <a:pt x="159489" y="783264"/>
                  <a:pt x="168631" y="793400"/>
                  <a:pt x="180754" y="797441"/>
                </a:cubicBezTo>
                <a:lnTo>
                  <a:pt x="308344" y="839972"/>
                </a:lnTo>
                <a:cubicBezTo>
                  <a:pt x="331058" y="847543"/>
                  <a:pt x="359418" y="857901"/>
                  <a:pt x="382772" y="861237"/>
                </a:cubicBezTo>
                <a:cubicBezTo>
                  <a:pt x="517808" y="880528"/>
                  <a:pt x="721717" y="879139"/>
                  <a:pt x="829340" y="882502"/>
                </a:cubicBezTo>
                <a:cubicBezTo>
                  <a:pt x="939062" y="878438"/>
                  <a:pt x="1128814" y="875218"/>
                  <a:pt x="1254642" y="861237"/>
                </a:cubicBezTo>
                <a:cubicBezTo>
                  <a:pt x="1317016" y="854307"/>
                  <a:pt x="1391981" y="843712"/>
                  <a:pt x="1456661" y="829339"/>
                </a:cubicBezTo>
                <a:cubicBezTo>
                  <a:pt x="1470926" y="826169"/>
                  <a:pt x="1485140" y="822722"/>
                  <a:pt x="1499191" y="818707"/>
                </a:cubicBezTo>
                <a:cubicBezTo>
                  <a:pt x="1509967" y="815628"/>
                  <a:pt x="1520167" y="810594"/>
                  <a:pt x="1531088" y="808074"/>
                </a:cubicBezTo>
                <a:cubicBezTo>
                  <a:pt x="1566306" y="799947"/>
                  <a:pt x="1602349" y="795575"/>
                  <a:pt x="1637414" y="786809"/>
                </a:cubicBezTo>
                <a:lnTo>
                  <a:pt x="1722475" y="765544"/>
                </a:lnTo>
                <a:cubicBezTo>
                  <a:pt x="1736652" y="762000"/>
                  <a:pt x="1751142" y="759532"/>
                  <a:pt x="1765005" y="754911"/>
                </a:cubicBezTo>
                <a:cubicBezTo>
                  <a:pt x="1841482" y="729419"/>
                  <a:pt x="1745978" y="760347"/>
                  <a:pt x="1839433" y="733646"/>
                </a:cubicBezTo>
                <a:cubicBezTo>
                  <a:pt x="1850209" y="730567"/>
                  <a:pt x="1860554" y="726093"/>
                  <a:pt x="1871330" y="723014"/>
                </a:cubicBezTo>
                <a:cubicBezTo>
                  <a:pt x="1885381" y="718999"/>
                  <a:pt x="1899810" y="716396"/>
                  <a:pt x="1913861" y="712381"/>
                </a:cubicBezTo>
                <a:cubicBezTo>
                  <a:pt x="1924637" y="709302"/>
                  <a:pt x="1934982" y="704827"/>
                  <a:pt x="1945758" y="701748"/>
                </a:cubicBezTo>
                <a:cubicBezTo>
                  <a:pt x="1959809" y="697733"/>
                  <a:pt x="1974291" y="695315"/>
                  <a:pt x="1988288" y="691116"/>
                </a:cubicBezTo>
                <a:cubicBezTo>
                  <a:pt x="2009758" y="684675"/>
                  <a:pt x="2030819" y="676939"/>
                  <a:pt x="2052084" y="669851"/>
                </a:cubicBezTo>
                <a:cubicBezTo>
                  <a:pt x="2062717" y="666307"/>
                  <a:pt x="2074657" y="665435"/>
                  <a:pt x="2083982" y="659218"/>
                </a:cubicBezTo>
                <a:cubicBezTo>
                  <a:pt x="2157102" y="610471"/>
                  <a:pt x="2123531" y="624770"/>
                  <a:pt x="2179675" y="606055"/>
                </a:cubicBezTo>
                <a:cubicBezTo>
                  <a:pt x="2190307" y="595423"/>
                  <a:pt x="2200021" y="583784"/>
                  <a:pt x="2211572" y="574158"/>
                </a:cubicBezTo>
                <a:cubicBezTo>
                  <a:pt x="2292038" y="507104"/>
                  <a:pt x="2202878" y="593487"/>
                  <a:pt x="2264735" y="531627"/>
                </a:cubicBezTo>
                <a:cubicBezTo>
                  <a:pt x="2268279" y="520995"/>
                  <a:pt x="2269925" y="509527"/>
                  <a:pt x="2275368" y="499730"/>
                </a:cubicBezTo>
                <a:cubicBezTo>
                  <a:pt x="2287780" y="477389"/>
                  <a:pt x="2317898" y="435934"/>
                  <a:pt x="2317898" y="435934"/>
                </a:cubicBezTo>
                <a:cubicBezTo>
                  <a:pt x="2343784" y="358276"/>
                  <a:pt x="2333727" y="393885"/>
                  <a:pt x="2349795" y="329609"/>
                </a:cubicBezTo>
                <a:cubicBezTo>
                  <a:pt x="2346251" y="287079"/>
                  <a:pt x="2346179" y="244115"/>
                  <a:pt x="2339163" y="202018"/>
                </a:cubicBezTo>
                <a:cubicBezTo>
                  <a:pt x="2332228" y="160408"/>
                  <a:pt x="2320945" y="129621"/>
                  <a:pt x="2286000" y="106325"/>
                </a:cubicBezTo>
                <a:cubicBezTo>
                  <a:pt x="2276675" y="100108"/>
                  <a:pt x="2264735" y="99237"/>
                  <a:pt x="2254102" y="95693"/>
                </a:cubicBezTo>
                <a:cubicBezTo>
                  <a:pt x="2203555" y="61993"/>
                  <a:pt x="2234328" y="78468"/>
                  <a:pt x="2158409" y="53162"/>
                </a:cubicBezTo>
                <a:cubicBezTo>
                  <a:pt x="2131085" y="44054"/>
                  <a:pt x="2113347" y="37236"/>
                  <a:pt x="2083982" y="31897"/>
                </a:cubicBezTo>
                <a:cubicBezTo>
                  <a:pt x="2019875" y="20241"/>
                  <a:pt x="1931157" y="13025"/>
                  <a:pt x="1871330" y="10632"/>
                </a:cubicBezTo>
                <a:cubicBezTo>
                  <a:pt x="1740252" y="5389"/>
                  <a:pt x="1609061" y="3544"/>
                  <a:pt x="1477926" y="0"/>
                </a:cubicBezTo>
                <a:lnTo>
                  <a:pt x="1360968" y="10632"/>
                </a:lnTo>
                <a:cubicBezTo>
                  <a:pt x="1248311" y="19298"/>
                  <a:pt x="1199430" y="18863"/>
                  <a:pt x="1095154" y="31897"/>
                </a:cubicBezTo>
                <a:cubicBezTo>
                  <a:pt x="1058030" y="36537"/>
                  <a:pt x="1024424" y="42992"/>
                  <a:pt x="988828" y="53162"/>
                </a:cubicBezTo>
                <a:cubicBezTo>
                  <a:pt x="978051" y="56241"/>
                  <a:pt x="967851" y="61275"/>
                  <a:pt x="956930" y="63795"/>
                </a:cubicBezTo>
                <a:cubicBezTo>
                  <a:pt x="921712" y="71922"/>
                  <a:pt x="886047" y="77972"/>
                  <a:pt x="850605" y="85060"/>
                </a:cubicBezTo>
                <a:cubicBezTo>
                  <a:pt x="832884" y="88604"/>
                  <a:pt x="814974" y="91310"/>
                  <a:pt x="797442" y="95693"/>
                </a:cubicBezTo>
                <a:cubicBezTo>
                  <a:pt x="650021" y="132547"/>
                  <a:pt x="877278" y="76451"/>
                  <a:pt x="701749" y="116958"/>
                </a:cubicBezTo>
                <a:cubicBezTo>
                  <a:pt x="673271" y="123530"/>
                  <a:pt x="645042" y="131135"/>
                  <a:pt x="616688" y="138223"/>
                </a:cubicBezTo>
                <a:lnTo>
                  <a:pt x="574158" y="148855"/>
                </a:lnTo>
                <a:cubicBezTo>
                  <a:pt x="559981" y="152399"/>
                  <a:pt x="545957" y="156622"/>
                  <a:pt x="531628" y="159488"/>
                </a:cubicBezTo>
                <a:cubicBezTo>
                  <a:pt x="513907" y="163032"/>
                  <a:pt x="495900" y="165366"/>
                  <a:pt x="478465" y="170121"/>
                </a:cubicBezTo>
                <a:cubicBezTo>
                  <a:pt x="456840" y="176019"/>
                  <a:pt x="435935" y="184298"/>
                  <a:pt x="414670" y="191386"/>
                </a:cubicBezTo>
                <a:lnTo>
                  <a:pt x="318977" y="223283"/>
                </a:lnTo>
                <a:lnTo>
                  <a:pt x="255182" y="244548"/>
                </a:lnTo>
                <a:cubicBezTo>
                  <a:pt x="244549" y="248092"/>
                  <a:pt x="232610" y="248964"/>
                  <a:pt x="223284" y="255181"/>
                </a:cubicBezTo>
                <a:cubicBezTo>
                  <a:pt x="212651" y="262269"/>
                  <a:pt x="203063" y="271256"/>
                  <a:pt x="191386" y="276446"/>
                </a:cubicBezTo>
                <a:cubicBezTo>
                  <a:pt x="170903" y="285550"/>
                  <a:pt x="147640" y="287686"/>
                  <a:pt x="127591" y="297711"/>
                </a:cubicBezTo>
                <a:lnTo>
                  <a:pt x="106326" y="297711"/>
                </a:ln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32"/>
          </p:cNvCxnSpPr>
          <p:nvPr/>
        </p:nvCxnSpPr>
        <p:spPr>
          <a:xfrm flipV="1">
            <a:off x="2828260" y="4997302"/>
            <a:ext cx="3817089" cy="925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922335" y="3157870"/>
            <a:ext cx="457200" cy="255181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1537" y="0"/>
            <a:ext cx="7773338" cy="1596177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242944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862" y="0"/>
            <a:ext cx="7773338" cy="1596177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862" y="1410163"/>
            <a:ext cx="7772870" cy="3424107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000" dirty="0"/>
              <a:t>Estimate discharge between two reservoirs</a:t>
            </a:r>
          </a:p>
          <a:p>
            <a:pPr lvl="3">
              <a:buFont typeface="Arial"/>
              <a:buChar char="•"/>
            </a:pPr>
            <a:r>
              <a:rPr lang="en-US" sz="2000" dirty="0"/>
              <a:t>Head Loss is given as</a:t>
            </a:r>
          </a:p>
          <a:p>
            <a:pPr lvl="3">
              <a:buFont typeface="Arial"/>
              <a:buChar char="•"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57" y="3006339"/>
            <a:ext cx="7039487" cy="34896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044" y="1920258"/>
            <a:ext cx="2870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7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Hydraulics of Closed Conduits</a:t>
            </a:r>
          </a:p>
          <a:p>
            <a:r>
              <a:rPr lang="en-US" dirty="0"/>
              <a:t>	Pipelines and Networks</a:t>
            </a:r>
          </a:p>
          <a:p>
            <a:r>
              <a:rPr lang="en-US" dirty="0"/>
              <a:t>Continuity</a:t>
            </a:r>
          </a:p>
          <a:p>
            <a:r>
              <a:rPr lang="en-US" dirty="0"/>
              <a:t>Energy Equation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88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LOSS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/>
              <a:t>Head Loss Models (for losses in pipes)</a:t>
            </a:r>
          </a:p>
          <a:p>
            <a:pPr lvl="4"/>
            <a:r>
              <a:rPr lang="en-US" dirty="0"/>
              <a:t>Darcy-</a:t>
            </a:r>
            <a:r>
              <a:rPr lang="en-US" dirty="0" err="1"/>
              <a:t>Weisbach</a:t>
            </a:r>
            <a:endParaRPr lang="en-US" dirty="0"/>
          </a:p>
          <a:p>
            <a:pPr lvl="5"/>
            <a:r>
              <a:rPr lang="en-US" dirty="0"/>
              <a:t>Moody Chart</a:t>
            </a:r>
          </a:p>
          <a:p>
            <a:pPr lvl="6"/>
            <a:r>
              <a:rPr lang="en-US" dirty="0"/>
              <a:t>Examples</a:t>
            </a:r>
          </a:p>
          <a:p>
            <a:pPr lvl="5"/>
            <a:r>
              <a:rPr lang="en-US" dirty="0"/>
              <a:t>Jain Equations</a:t>
            </a:r>
          </a:p>
          <a:p>
            <a:pPr lvl="4"/>
            <a:r>
              <a:rPr lang="en-US" dirty="0"/>
              <a:t>Hazen-Williams</a:t>
            </a:r>
          </a:p>
          <a:p>
            <a:pPr lvl="4"/>
            <a:r>
              <a:rPr lang="en-US" dirty="0" err="1"/>
              <a:t>Chezy</a:t>
            </a:r>
            <a:r>
              <a:rPr lang="en-US" dirty="0"/>
              <a:t>-Manning</a:t>
            </a:r>
          </a:p>
          <a:p>
            <a:pPr>
              <a:buFont typeface="Arial"/>
              <a:buChar char="•"/>
            </a:pPr>
            <a:r>
              <a:rPr lang="en-US" dirty="0"/>
              <a:t>Fitting (Minor) Losses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759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Pipeline system</a:t>
            </a:r>
          </a:p>
        </p:txBody>
      </p:sp>
      <p:pic>
        <p:nvPicPr>
          <p:cNvPr id="1945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004" y="4419600"/>
            <a:ext cx="6896100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2" descr="~AUT0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69"/>
          <a:stretch>
            <a:fillRect/>
          </a:stretch>
        </p:blipFill>
        <p:spPr bwMode="auto">
          <a:xfrm>
            <a:off x="1828800" y="846138"/>
            <a:ext cx="5389563" cy="357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61" name="Group 13"/>
          <p:cNvGrpSpPr>
            <a:grpSpLocks/>
          </p:cNvGrpSpPr>
          <p:nvPr/>
        </p:nvGrpSpPr>
        <p:grpSpPr bwMode="auto">
          <a:xfrm>
            <a:off x="1600200" y="3344090"/>
            <a:ext cx="398463" cy="381000"/>
            <a:chOff x="7010400" y="1219200"/>
            <a:chExt cx="398945" cy="381000"/>
          </a:xfrm>
        </p:grpSpPr>
        <p:sp>
          <p:nvSpPr>
            <p:cNvPr id="9" name="Oval 8"/>
            <p:cNvSpPr/>
            <p:nvPr/>
          </p:nvSpPr>
          <p:spPr>
            <a:xfrm>
              <a:off x="7010400" y="1219200"/>
              <a:ext cx="381461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467" name="TextBox 10"/>
            <p:cNvSpPr txBox="1">
              <a:spLocks noChangeArrowheads="1"/>
            </p:cNvSpPr>
            <p:nvPr/>
          </p:nvSpPr>
          <p:spPr bwMode="auto">
            <a:xfrm>
              <a:off x="7028345" y="1219200"/>
              <a:ext cx="381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Franklin Gothic Book"/>
                </a:rPr>
                <a:t>1</a:t>
              </a:r>
            </a:p>
          </p:txBody>
        </p:sp>
      </p:grpSp>
      <p:grpSp>
        <p:nvGrpSpPr>
          <p:cNvPr id="19462" name="Group 14"/>
          <p:cNvGrpSpPr>
            <a:grpSpLocks/>
          </p:cNvGrpSpPr>
          <p:nvPr/>
        </p:nvGrpSpPr>
        <p:grpSpPr bwMode="auto">
          <a:xfrm>
            <a:off x="6992938" y="1719521"/>
            <a:ext cx="398462" cy="381000"/>
            <a:chOff x="7754455" y="1371600"/>
            <a:chExt cx="398945" cy="381000"/>
          </a:xfrm>
        </p:grpSpPr>
        <p:sp>
          <p:nvSpPr>
            <p:cNvPr id="12" name="Oval 11"/>
            <p:cNvSpPr/>
            <p:nvPr/>
          </p:nvSpPr>
          <p:spPr>
            <a:xfrm>
              <a:off x="7754455" y="1371600"/>
              <a:ext cx="381462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465" name="TextBox 12"/>
            <p:cNvSpPr txBox="1">
              <a:spLocks noChangeArrowheads="1"/>
            </p:cNvSpPr>
            <p:nvPr/>
          </p:nvSpPr>
          <p:spPr bwMode="auto">
            <a:xfrm>
              <a:off x="7772400" y="1371600"/>
              <a:ext cx="381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Franklin Gothic Book"/>
                </a:rPr>
                <a:t>2</a:t>
              </a:r>
            </a:p>
          </p:txBody>
        </p:sp>
      </p:grpSp>
      <p:sp>
        <p:nvSpPr>
          <p:cNvPr id="2" name="Multiply 1"/>
          <p:cNvSpPr/>
          <p:nvPr/>
        </p:nvSpPr>
        <p:spPr>
          <a:xfrm>
            <a:off x="6889459" y="4742613"/>
            <a:ext cx="458561" cy="570150"/>
          </a:xfrm>
          <a:prstGeom prst="mathMultiply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32000"/>
                </a:schemeClr>
              </a:gs>
              <a:gs pos="80000">
                <a:schemeClr val="accent1">
                  <a:shade val="93000"/>
                  <a:satMod val="130000"/>
                  <a:alpha val="32000"/>
                </a:schemeClr>
              </a:gs>
              <a:gs pos="100000">
                <a:schemeClr val="accent1">
                  <a:shade val="94000"/>
                  <a:satMod val="135000"/>
                  <a:alpha val="32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7300687" y="4522328"/>
            <a:ext cx="837390" cy="868183"/>
          </a:xfrm>
          <a:prstGeom prst="ellipse">
            <a:avLst/>
          </a:prstGeom>
          <a:noFill/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13635" y="4574160"/>
            <a:ext cx="837390" cy="868183"/>
          </a:xfrm>
          <a:prstGeom prst="ellipse">
            <a:avLst/>
          </a:prstGeom>
          <a:noFill/>
          <a:ln w="57150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91516" y="5364595"/>
            <a:ext cx="136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Pump Curve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89459" y="3939220"/>
            <a:ext cx="186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 Loss Model</a:t>
            </a:r>
          </a:p>
        </p:txBody>
      </p:sp>
      <p:sp>
        <p:nvSpPr>
          <p:cNvPr id="5" name="Freeform 4"/>
          <p:cNvSpPr/>
          <p:nvPr/>
        </p:nvSpPr>
        <p:spPr>
          <a:xfrm>
            <a:off x="2047478" y="1969610"/>
            <a:ext cx="4652183" cy="1736366"/>
          </a:xfrm>
          <a:custGeom>
            <a:avLst/>
            <a:gdLst>
              <a:gd name="connsiteX0" fmla="*/ 0 w 4652183"/>
              <a:gd name="connsiteY0" fmla="*/ 1684535 h 1736366"/>
              <a:gd name="connsiteX1" fmla="*/ 77753 w 4652183"/>
              <a:gd name="connsiteY1" fmla="*/ 1697493 h 1736366"/>
              <a:gd name="connsiteX2" fmla="*/ 259175 w 4652183"/>
              <a:gd name="connsiteY2" fmla="*/ 1736366 h 1736366"/>
              <a:gd name="connsiteX3" fmla="*/ 427638 w 4652183"/>
              <a:gd name="connsiteY3" fmla="*/ 1723408 h 1736366"/>
              <a:gd name="connsiteX4" fmla="*/ 466515 w 4652183"/>
              <a:gd name="connsiteY4" fmla="*/ 1710450 h 1736366"/>
              <a:gd name="connsiteX5" fmla="*/ 479473 w 4652183"/>
              <a:gd name="connsiteY5" fmla="*/ 1671577 h 1736366"/>
              <a:gd name="connsiteX6" fmla="*/ 492432 w 4652183"/>
              <a:gd name="connsiteY6" fmla="*/ 1490165 h 1736366"/>
              <a:gd name="connsiteX7" fmla="*/ 505391 w 4652183"/>
              <a:gd name="connsiteY7" fmla="*/ 1425375 h 1736366"/>
              <a:gd name="connsiteX8" fmla="*/ 518349 w 4652183"/>
              <a:gd name="connsiteY8" fmla="*/ 997763 h 1736366"/>
              <a:gd name="connsiteX9" fmla="*/ 544267 w 4652183"/>
              <a:gd name="connsiteY9" fmla="*/ 971847 h 1736366"/>
              <a:gd name="connsiteX10" fmla="*/ 855276 w 4652183"/>
              <a:gd name="connsiteY10" fmla="*/ 971847 h 1736366"/>
              <a:gd name="connsiteX11" fmla="*/ 997822 w 4652183"/>
              <a:gd name="connsiteY11" fmla="*/ 958889 h 1736366"/>
              <a:gd name="connsiteX12" fmla="*/ 1049657 w 4652183"/>
              <a:gd name="connsiteY12" fmla="*/ 945931 h 1736366"/>
              <a:gd name="connsiteX13" fmla="*/ 1490254 w 4652183"/>
              <a:gd name="connsiteY13" fmla="*/ 907057 h 1736366"/>
              <a:gd name="connsiteX14" fmla="*/ 1503213 w 4652183"/>
              <a:gd name="connsiteY14" fmla="*/ 868183 h 1736366"/>
              <a:gd name="connsiteX15" fmla="*/ 1542089 w 4652183"/>
              <a:gd name="connsiteY15" fmla="*/ 842267 h 1736366"/>
              <a:gd name="connsiteX16" fmla="*/ 1956768 w 4652183"/>
              <a:gd name="connsiteY16" fmla="*/ 829309 h 1736366"/>
              <a:gd name="connsiteX17" fmla="*/ 2060438 w 4652183"/>
              <a:gd name="connsiteY17" fmla="*/ 803393 h 1736366"/>
              <a:gd name="connsiteX18" fmla="*/ 2112273 w 4652183"/>
              <a:gd name="connsiteY18" fmla="*/ 790435 h 1736366"/>
              <a:gd name="connsiteX19" fmla="*/ 2190025 w 4652183"/>
              <a:gd name="connsiteY19" fmla="*/ 764519 h 1736366"/>
              <a:gd name="connsiteX20" fmla="*/ 2436241 w 4652183"/>
              <a:gd name="connsiteY20" fmla="*/ 751561 h 1736366"/>
              <a:gd name="connsiteX21" fmla="*/ 2475117 w 4652183"/>
              <a:gd name="connsiteY21" fmla="*/ 738604 h 1736366"/>
              <a:gd name="connsiteX22" fmla="*/ 2513993 w 4652183"/>
              <a:gd name="connsiteY22" fmla="*/ 712688 h 1736366"/>
              <a:gd name="connsiteX23" fmla="*/ 2591745 w 4652183"/>
              <a:gd name="connsiteY23" fmla="*/ 686772 h 1736366"/>
              <a:gd name="connsiteX24" fmla="*/ 2630622 w 4652183"/>
              <a:gd name="connsiteY24" fmla="*/ 673814 h 1736366"/>
              <a:gd name="connsiteX25" fmla="*/ 2708374 w 4652183"/>
              <a:gd name="connsiteY25" fmla="*/ 621982 h 1736366"/>
              <a:gd name="connsiteX26" fmla="*/ 2799085 w 4652183"/>
              <a:gd name="connsiteY26" fmla="*/ 583108 h 1736366"/>
              <a:gd name="connsiteX27" fmla="*/ 2837961 w 4652183"/>
              <a:gd name="connsiteY27" fmla="*/ 557192 h 1736366"/>
              <a:gd name="connsiteX28" fmla="*/ 2915713 w 4652183"/>
              <a:gd name="connsiteY28" fmla="*/ 531276 h 1736366"/>
              <a:gd name="connsiteX29" fmla="*/ 2941631 w 4652183"/>
              <a:gd name="connsiteY29" fmla="*/ 505360 h 1736366"/>
              <a:gd name="connsiteX30" fmla="*/ 2993466 w 4652183"/>
              <a:gd name="connsiteY30" fmla="*/ 479444 h 1736366"/>
              <a:gd name="connsiteX31" fmla="*/ 3045301 w 4652183"/>
              <a:gd name="connsiteY31" fmla="*/ 414655 h 1736366"/>
              <a:gd name="connsiteX32" fmla="*/ 3084177 w 4652183"/>
              <a:gd name="connsiteY32" fmla="*/ 401697 h 1736366"/>
              <a:gd name="connsiteX33" fmla="*/ 3161929 w 4652183"/>
              <a:gd name="connsiteY33" fmla="*/ 362823 h 1736366"/>
              <a:gd name="connsiteX34" fmla="*/ 3226723 w 4652183"/>
              <a:gd name="connsiteY34" fmla="*/ 323949 h 1736366"/>
              <a:gd name="connsiteX35" fmla="*/ 3265599 w 4652183"/>
              <a:gd name="connsiteY35" fmla="*/ 298033 h 1736366"/>
              <a:gd name="connsiteX36" fmla="*/ 3395186 w 4652183"/>
              <a:gd name="connsiteY36" fmla="*/ 246201 h 1736366"/>
              <a:gd name="connsiteX37" fmla="*/ 3447021 w 4652183"/>
              <a:gd name="connsiteY37" fmla="*/ 233243 h 1736366"/>
              <a:gd name="connsiteX38" fmla="*/ 3524774 w 4652183"/>
              <a:gd name="connsiteY38" fmla="*/ 207327 h 1736366"/>
              <a:gd name="connsiteX39" fmla="*/ 3563650 w 4652183"/>
              <a:gd name="connsiteY39" fmla="*/ 181411 h 1736366"/>
              <a:gd name="connsiteX40" fmla="*/ 3641402 w 4652183"/>
              <a:gd name="connsiteY40" fmla="*/ 155495 h 1736366"/>
              <a:gd name="connsiteX41" fmla="*/ 3758031 w 4652183"/>
              <a:gd name="connsiteY41" fmla="*/ 129579 h 1736366"/>
              <a:gd name="connsiteX42" fmla="*/ 3835783 w 4652183"/>
              <a:gd name="connsiteY42" fmla="*/ 103664 h 1736366"/>
              <a:gd name="connsiteX43" fmla="*/ 3874659 w 4652183"/>
              <a:gd name="connsiteY43" fmla="*/ 77748 h 1736366"/>
              <a:gd name="connsiteX44" fmla="*/ 3926494 w 4652183"/>
              <a:gd name="connsiteY44" fmla="*/ 64790 h 1736366"/>
              <a:gd name="connsiteX45" fmla="*/ 4004246 w 4652183"/>
              <a:gd name="connsiteY45" fmla="*/ 38874 h 1736366"/>
              <a:gd name="connsiteX46" fmla="*/ 4341173 w 4652183"/>
              <a:gd name="connsiteY46" fmla="*/ 12958 h 1736366"/>
              <a:gd name="connsiteX47" fmla="*/ 4652183 w 4652183"/>
              <a:gd name="connsiteY47" fmla="*/ 0 h 173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652183" h="1736366">
                <a:moveTo>
                  <a:pt x="0" y="1684535"/>
                </a:moveTo>
                <a:cubicBezTo>
                  <a:pt x="25918" y="1688854"/>
                  <a:pt x="52061" y="1691988"/>
                  <a:pt x="77753" y="1697493"/>
                </a:cubicBezTo>
                <a:cubicBezTo>
                  <a:pt x="303789" y="1745925"/>
                  <a:pt x="74828" y="1705643"/>
                  <a:pt x="259175" y="1736366"/>
                </a:cubicBezTo>
                <a:cubicBezTo>
                  <a:pt x="315329" y="1732047"/>
                  <a:pt x="371753" y="1730393"/>
                  <a:pt x="427638" y="1723408"/>
                </a:cubicBezTo>
                <a:cubicBezTo>
                  <a:pt x="441192" y="1721714"/>
                  <a:pt x="456856" y="1720109"/>
                  <a:pt x="466515" y="1710450"/>
                </a:cubicBezTo>
                <a:cubicBezTo>
                  <a:pt x="476173" y="1700792"/>
                  <a:pt x="475154" y="1684535"/>
                  <a:pt x="479473" y="1671577"/>
                </a:cubicBezTo>
                <a:cubicBezTo>
                  <a:pt x="483793" y="1611106"/>
                  <a:pt x="486085" y="1550457"/>
                  <a:pt x="492432" y="1490165"/>
                </a:cubicBezTo>
                <a:cubicBezTo>
                  <a:pt x="494738" y="1468262"/>
                  <a:pt x="504233" y="1447369"/>
                  <a:pt x="505391" y="1425375"/>
                </a:cubicBezTo>
                <a:cubicBezTo>
                  <a:pt x="512886" y="1282969"/>
                  <a:pt x="506170" y="1139845"/>
                  <a:pt x="518349" y="997763"/>
                </a:cubicBezTo>
                <a:cubicBezTo>
                  <a:pt x="519392" y="985590"/>
                  <a:pt x="535628" y="980486"/>
                  <a:pt x="544267" y="971847"/>
                </a:cubicBezTo>
                <a:cubicBezTo>
                  <a:pt x="667681" y="1012983"/>
                  <a:pt x="580242" y="989036"/>
                  <a:pt x="855276" y="971847"/>
                </a:cubicBezTo>
                <a:cubicBezTo>
                  <a:pt x="902894" y="968871"/>
                  <a:pt x="950307" y="963208"/>
                  <a:pt x="997822" y="958889"/>
                </a:cubicBezTo>
                <a:cubicBezTo>
                  <a:pt x="1015100" y="954570"/>
                  <a:pt x="1031874" y="946919"/>
                  <a:pt x="1049657" y="945931"/>
                </a:cubicBezTo>
                <a:cubicBezTo>
                  <a:pt x="1487534" y="921606"/>
                  <a:pt x="1365573" y="1031728"/>
                  <a:pt x="1490254" y="907057"/>
                </a:cubicBezTo>
                <a:cubicBezTo>
                  <a:pt x="1494574" y="894099"/>
                  <a:pt x="1494680" y="878849"/>
                  <a:pt x="1503213" y="868183"/>
                </a:cubicBezTo>
                <a:cubicBezTo>
                  <a:pt x="1512942" y="856022"/>
                  <a:pt x="1526572" y="843597"/>
                  <a:pt x="1542089" y="842267"/>
                </a:cubicBezTo>
                <a:cubicBezTo>
                  <a:pt x="1679878" y="830457"/>
                  <a:pt x="1818542" y="833628"/>
                  <a:pt x="1956768" y="829309"/>
                </a:cubicBezTo>
                <a:cubicBezTo>
                  <a:pt x="2088501" y="802964"/>
                  <a:pt x="1967460" y="829957"/>
                  <a:pt x="2060438" y="803393"/>
                </a:cubicBezTo>
                <a:cubicBezTo>
                  <a:pt x="2077563" y="798500"/>
                  <a:pt x="2095214" y="795552"/>
                  <a:pt x="2112273" y="790435"/>
                </a:cubicBezTo>
                <a:cubicBezTo>
                  <a:pt x="2138440" y="782585"/>
                  <a:pt x="2162744" y="765955"/>
                  <a:pt x="2190025" y="764519"/>
                </a:cubicBezTo>
                <a:lnTo>
                  <a:pt x="2436241" y="751561"/>
                </a:lnTo>
                <a:cubicBezTo>
                  <a:pt x="2449200" y="747242"/>
                  <a:pt x="2462899" y="744712"/>
                  <a:pt x="2475117" y="738604"/>
                </a:cubicBezTo>
                <a:cubicBezTo>
                  <a:pt x="2489047" y="731639"/>
                  <a:pt x="2499761" y="719013"/>
                  <a:pt x="2513993" y="712688"/>
                </a:cubicBezTo>
                <a:cubicBezTo>
                  <a:pt x="2538958" y="701593"/>
                  <a:pt x="2565828" y="695411"/>
                  <a:pt x="2591745" y="686772"/>
                </a:cubicBezTo>
                <a:lnTo>
                  <a:pt x="2630622" y="673814"/>
                </a:lnTo>
                <a:cubicBezTo>
                  <a:pt x="2656539" y="656537"/>
                  <a:pt x="2678824" y="631831"/>
                  <a:pt x="2708374" y="621982"/>
                </a:cubicBezTo>
                <a:cubicBezTo>
                  <a:pt x="2751988" y="607445"/>
                  <a:pt x="2754249" y="608727"/>
                  <a:pt x="2799085" y="583108"/>
                </a:cubicBezTo>
                <a:cubicBezTo>
                  <a:pt x="2812607" y="575381"/>
                  <a:pt x="2823729" y="563517"/>
                  <a:pt x="2837961" y="557192"/>
                </a:cubicBezTo>
                <a:cubicBezTo>
                  <a:pt x="2862926" y="546097"/>
                  <a:pt x="2915713" y="531276"/>
                  <a:pt x="2915713" y="531276"/>
                </a:cubicBezTo>
                <a:cubicBezTo>
                  <a:pt x="2924352" y="522637"/>
                  <a:pt x="2931465" y="512137"/>
                  <a:pt x="2941631" y="505360"/>
                </a:cubicBezTo>
                <a:cubicBezTo>
                  <a:pt x="2957704" y="494645"/>
                  <a:pt x="2978626" y="491810"/>
                  <a:pt x="2993466" y="479444"/>
                </a:cubicBezTo>
                <a:cubicBezTo>
                  <a:pt x="3038877" y="441603"/>
                  <a:pt x="2998394" y="442797"/>
                  <a:pt x="3045301" y="414655"/>
                </a:cubicBezTo>
                <a:cubicBezTo>
                  <a:pt x="3057014" y="407628"/>
                  <a:pt x="3071959" y="407805"/>
                  <a:pt x="3084177" y="401697"/>
                </a:cubicBezTo>
                <a:cubicBezTo>
                  <a:pt x="3184660" y="351458"/>
                  <a:pt x="3064213" y="395393"/>
                  <a:pt x="3161929" y="362823"/>
                </a:cubicBezTo>
                <a:cubicBezTo>
                  <a:pt x="3212553" y="312203"/>
                  <a:pt x="3159433" y="357592"/>
                  <a:pt x="3226723" y="323949"/>
                </a:cubicBezTo>
                <a:cubicBezTo>
                  <a:pt x="3240653" y="316984"/>
                  <a:pt x="3252077" y="305760"/>
                  <a:pt x="3265599" y="298033"/>
                </a:cubicBezTo>
                <a:cubicBezTo>
                  <a:pt x="3307306" y="274202"/>
                  <a:pt x="3347987" y="258000"/>
                  <a:pt x="3395186" y="246201"/>
                </a:cubicBezTo>
                <a:cubicBezTo>
                  <a:pt x="3412464" y="241882"/>
                  <a:pt x="3429962" y="238360"/>
                  <a:pt x="3447021" y="233243"/>
                </a:cubicBezTo>
                <a:cubicBezTo>
                  <a:pt x="3473188" y="225393"/>
                  <a:pt x="3524774" y="207327"/>
                  <a:pt x="3524774" y="207327"/>
                </a:cubicBezTo>
                <a:cubicBezTo>
                  <a:pt x="3537733" y="198688"/>
                  <a:pt x="3549418" y="187736"/>
                  <a:pt x="3563650" y="181411"/>
                </a:cubicBezTo>
                <a:cubicBezTo>
                  <a:pt x="3588615" y="170316"/>
                  <a:pt x="3615485" y="164134"/>
                  <a:pt x="3641402" y="155495"/>
                </a:cubicBezTo>
                <a:cubicBezTo>
                  <a:pt x="3705205" y="134228"/>
                  <a:pt x="3666804" y="144782"/>
                  <a:pt x="3758031" y="129579"/>
                </a:cubicBezTo>
                <a:cubicBezTo>
                  <a:pt x="3783948" y="120941"/>
                  <a:pt x="3813052" y="118817"/>
                  <a:pt x="3835783" y="103664"/>
                </a:cubicBezTo>
                <a:cubicBezTo>
                  <a:pt x="3848742" y="95025"/>
                  <a:pt x="3860344" y="83883"/>
                  <a:pt x="3874659" y="77748"/>
                </a:cubicBezTo>
                <a:cubicBezTo>
                  <a:pt x="3891029" y="70733"/>
                  <a:pt x="3909435" y="69907"/>
                  <a:pt x="3926494" y="64790"/>
                </a:cubicBezTo>
                <a:cubicBezTo>
                  <a:pt x="3952661" y="56940"/>
                  <a:pt x="3977138" y="42262"/>
                  <a:pt x="4004246" y="38874"/>
                </a:cubicBezTo>
                <a:cubicBezTo>
                  <a:pt x="4174532" y="17589"/>
                  <a:pt x="4096969" y="24870"/>
                  <a:pt x="4341173" y="12958"/>
                </a:cubicBezTo>
                <a:cubicBezTo>
                  <a:pt x="4444810" y="7903"/>
                  <a:pt x="4548423" y="0"/>
                  <a:pt x="4652183" y="0"/>
                </a:cubicBezTo>
              </a:path>
            </a:pathLst>
          </a:custGeom>
          <a:ln w="28575" cmpd="sng">
            <a:solidFill>
              <a:srgbClr val="0000FF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1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Darcy-Weisbach loss model for pipe loss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42432" y="1998921"/>
            <a:ext cx="8001468" cy="3884465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Arial"/>
              <a:buChar char="•"/>
            </a:pPr>
            <a:r>
              <a:rPr lang="en-US" sz="2800" dirty="0">
                <a:latin typeface="Franklin Gothic Book"/>
                <a:ea typeface="ＭＳ Ｐゴシック" charset="0"/>
                <a:cs typeface="ＭＳ Ｐゴシック" charset="0"/>
              </a:rPr>
              <a:t>Frictional loss proportional to</a:t>
            </a:r>
          </a:p>
          <a:p>
            <a:pPr lvl="3"/>
            <a:r>
              <a:rPr lang="en-US" sz="2800" dirty="0">
                <a:latin typeface="Franklin Gothic Book"/>
                <a:ea typeface="ＭＳ Ｐゴシック" charset="0"/>
              </a:rPr>
              <a:t>Length, Velocity^2</a:t>
            </a:r>
          </a:p>
          <a:p>
            <a:pPr eaLnBrk="1" hangingPunct="1">
              <a:buFont typeface="Arial"/>
              <a:buChar char="•"/>
            </a:pPr>
            <a:r>
              <a:rPr lang="en-US" sz="2800" dirty="0">
                <a:latin typeface="Franklin Gothic Book"/>
                <a:ea typeface="ＭＳ Ｐゴシック" charset="0"/>
                <a:cs typeface="ＭＳ Ｐゴシック" charset="0"/>
              </a:rPr>
              <a:t>Inversely proportional to</a:t>
            </a:r>
          </a:p>
          <a:p>
            <a:pPr lvl="3"/>
            <a:r>
              <a:rPr lang="en-US" sz="2800" dirty="0">
                <a:latin typeface="Franklin Gothic Book"/>
                <a:ea typeface="ＭＳ Ｐゴシック" charset="0"/>
              </a:rPr>
              <a:t>Cross sectional area</a:t>
            </a:r>
          </a:p>
          <a:p>
            <a:pPr eaLnBrk="1" hangingPunct="1">
              <a:buFont typeface="Arial"/>
              <a:buChar char="•"/>
            </a:pPr>
            <a:r>
              <a:rPr lang="en-US" sz="2800" dirty="0">
                <a:latin typeface="Franklin Gothic Book"/>
                <a:ea typeface="ＭＳ Ｐゴシック" charset="0"/>
                <a:cs typeface="ＭＳ Ｐゴシック" charset="0"/>
              </a:rPr>
              <a:t>Loss coefficient (f) depends on</a:t>
            </a:r>
          </a:p>
          <a:p>
            <a:pPr lvl="3"/>
            <a:r>
              <a:rPr lang="en-US" sz="2800" dirty="0">
                <a:latin typeface="Franklin Gothic Book"/>
                <a:ea typeface="ＭＳ Ｐゴシック" charset="0"/>
              </a:rPr>
              <a:t>Reynolds number (fluid and flow properties)</a:t>
            </a:r>
          </a:p>
          <a:p>
            <a:pPr lvl="3"/>
            <a:r>
              <a:rPr lang="en-US" sz="2800" dirty="0">
                <a:latin typeface="Franklin Gothic Book"/>
                <a:ea typeface="ＭＳ Ｐゴシック" charset="0"/>
              </a:rPr>
              <a:t>Roughness height (pipe material properties)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664" y="2010297"/>
            <a:ext cx="3547357" cy="19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979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87" y="1892465"/>
            <a:ext cx="4188219" cy="4915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Moody Chart</a:t>
            </a:r>
          </a:p>
        </p:txBody>
      </p:sp>
      <p:sp>
        <p:nvSpPr>
          <p:cNvPr id="32772" name="Content Placeholder 2"/>
          <p:cNvSpPr>
            <a:spLocks noGrp="1"/>
          </p:cNvSpPr>
          <p:nvPr>
            <p:ph idx="1"/>
          </p:nvPr>
        </p:nvSpPr>
        <p:spPr>
          <a:xfrm>
            <a:off x="4407701" y="2020186"/>
            <a:ext cx="4136064" cy="4659899"/>
          </a:xfrm>
        </p:spPr>
        <p:txBody>
          <a:bodyPr>
            <a:noAutofit/>
          </a:bodyPr>
          <a:lstStyle/>
          <a:p>
            <a:pPr eaLnBrk="1" hangingPunct="1">
              <a:buFont typeface="Arial"/>
              <a:buChar char="•"/>
            </a:pPr>
            <a:r>
              <a:rPr lang="en-US" sz="1800" dirty="0">
                <a:latin typeface="Franklin Gothic Book"/>
                <a:ea typeface="ＭＳ Ｐゴシック" charset="0"/>
                <a:cs typeface="ＭＳ Ｐゴシック" charset="0"/>
              </a:rPr>
              <a:t>Moody-Stanton chart is a tool to estimate the friction factor in the DW head loss model</a:t>
            </a:r>
          </a:p>
          <a:p>
            <a:pPr eaLnBrk="1" hangingPunct="1">
              <a:buFont typeface="Arial"/>
              <a:buChar char="•"/>
            </a:pPr>
            <a:r>
              <a:rPr lang="en-US" sz="1800" dirty="0">
                <a:latin typeface="Franklin Gothic Book"/>
                <a:ea typeface="ＭＳ Ｐゴシック" charset="0"/>
                <a:cs typeface="ＭＳ Ｐゴシック" charset="0"/>
              </a:rPr>
              <a:t>Used for the pipe loss component of friction</a:t>
            </a:r>
          </a:p>
          <a:p>
            <a:pPr lvl="2" eaLnBrk="1" hangingPunct="1"/>
            <a:endParaRPr lang="en-US" sz="1800" dirty="0">
              <a:latin typeface="Franklin Gothic Book"/>
              <a:ea typeface="ＭＳ Ｐゴシック" charset="0"/>
            </a:endParaRPr>
          </a:p>
          <a:p>
            <a:pPr lvl="2"/>
            <a:endParaRPr lang="en-US" sz="1800" dirty="0">
              <a:latin typeface="Franklin Gothic Book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55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Franklin Gothic Book"/>
                <a:ea typeface="ＭＳ Ｐゴシック" charset="0"/>
                <a:cs typeface="ＭＳ Ｐゴシック" charset="0"/>
              </a:rPr>
              <a:t>Three </a:t>
            </a:r>
            <a:r>
              <a:rPr lang="ja-JP" altLang="en-US" dirty="0">
                <a:latin typeface="Franklin Gothic Book"/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latin typeface="Franklin Gothic Book"/>
                <a:ea typeface="ＭＳ Ｐゴシック" charset="0"/>
                <a:cs typeface="ＭＳ Ｐゴシック" charset="0"/>
              </a:rPr>
              <a:t>classical</a:t>
            </a:r>
            <a:r>
              <a:rPr lang="ja-JP" altLang="en-US" dirty="0">
                <a:latin typeface="Franklin Gothic Book"/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latin typeface="Franklin Gothic Book"/>
                <a:ea typeface="ＭＳ Ｐゴシック" charset="0"/>
                <a:cs typeface="ＭＳ Ｐゴシック" charset="0"/>
              </a:rPr>
              <a:t> examples using Moody Chart</a:t>
            </a:r>
          </a:p>
          <a:p>
            <a:pPr lvl="1" eaLnBrk="1" hangingPunct="1"/>
            <a:r>
              <a:rPr lang="en-US" dirty="0">
                <a:latin typeface="Franklin Gothic Book"/>
                <a:ea typeface="ＭＳ Ｐゴシック" charset="0"/>
              </a:rPr>
              <a:t>Head loss for given discharge, diameter, material</a:t>
            </a:r>
          </a:p>
          <a:p>
            <a:pPr lvl="1" eaLnBrk="1" hangingPunct="1"/>
            <a:r>
              <a:rPr lang="en-US" dirty="0">
                <a:latin typeface="Franklin Gothic Book"/>
                <a:ea typeface="ＭＳ Ｐゴシック" charset="0"/>
              </a:rPr>
              <a:t>Discharge given head loss, diameter, material</a:t>
            </a:r>
          </a:p>
          <a:p>
            <a:pPr lvl="1" eaLnBrk="1" hangingPunct="1"/>
            <a:r>
              <a:rPr lang="en-US" dirty="0">
                <a:latin typeface="Franklin Gothic Book"/>
                <a:ea typeface="ＭＳ Ｐゴシック" charset="0"/>
              </a:rPr>
              <a:t>Diameter given discharge, head loss, material</a:t>
            </a:r>
          </a:p>
        </p:txBody>
      </p:sp>
    </p:spTree>
    <p:extLst>
      <p:ext uri="{BB962C8B-B14F-4D97-AF65-F5344CB8AC3E}">
        <p14:creationId xmlns:p14="http://schemas.microsoft.com/office/powerpoint/2010/main" val="867431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1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dirty="0">
                <a:latin typeface="Franklin Gothic Book"/>
                <a:ea typeface="ＭＳ Ｐゴシック" charset="0"/>
              </a:rPr>
              <a:t>Head loss for given discharge, diameter, material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378" y="2913321"/>
            <a:ext cx="4864141" cy="311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60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1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685330" y="2377726"/>
            <a:ext cx="7772870" cy="3424107"/>
          </a:xfrm>
        </p:spPr>
        <p:txBody>
          <a:bodyPr/>
          <a:lstStyle/>
          <a:p>
            <a:pPr lvl="1" eaLnBrk="1" hangingPunct="1"/>
            <a:r>
              <a:rPr lang="en-US" dirty="0">
                <a:latin typeface="Franklin Gothic Book"/>
                <a:ea typeface="ＭＳ Ｐゴシック" charset="0"/>
              </a:rPr>
              <a:t>Head loss for given discharge, diameter, material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85" y="2837063"/>
            <a:ext cx="5319259" cy="325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08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1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dirty="0">
                <a:latin typeface="Franklin Gothic Book"/>
                <a:ea typeface="ＭＳ Ｐゴシック" charset="0"/>
              </a:rPr>
              <a:t>Head loss for given discharge, diameter, material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061" y="2976765"/>
            <a:ext cx="6555449" cy="246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00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1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dirty="0">
                <a:latin typeface="Franklin Gothic Book"/>
                <a:ea typeface="ＭＳ Ｐゴシック" charset="0"/>
              </a:rPr>
              <a:t>Head loss for given discharge, diameter, material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854" y="3009013"/>
            <a:ext cx="4351884" cy="369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46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1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dirty="0">
                <a:latin typeface="Franklin Gothic Book"/>
                <a:ea typeface="ＭＳ Ｐゴシック" charset="0"/>
              </a:rPr>
              <a:t>Head loss for given discharge, diameter, material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296" y="3012264"/>
            <a:ext cx="6799805" cy="309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56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Conduit Hydraulics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/>
              <a:buChar char="•"/>
            </a:pPr>
            <a:r>
              <a:rPr lang="en-US" sz="2400" cap="none" dirty="0">
                <a:solidFill>
                  <a:srgbClr val="FF0000"/>
                </a:solidFill>
                <a:latin typeface="Franklin Gothic Book"/>
                <a:cs typeface="Franklin Gothic Book"/>
              </a:rPr>
              <a:t>Hydraulics</a:t>
            </a:r>
            <a:r>
              <a:rPr lang="en-US" sz="2400" cap="none" dirty="0">
                <a:latin typeface="Franklin Gothic Book"/>
                <a:cs typeface="Franklin Gothic Book"/>
              </a:rPr>
              <a:t> is an applied science that deals with the mechanical properties of liquids. </a:t>
            </a:r>
          </a:p>
          <a:p>
            <a:pPr lvl="3">
              <a:buFont typeface="Arial"/>
              <a:buChar char="•"/>
            </a:pPr>
            <a:r>
              <a:rPr lang="en-US" sz="2400" cap="none" dirty="0">
                <a:latin typeface="Franklin Gothic Book"/>
                <a:cs typeface="Franklin Gothic Book"/>
              </a:rPr>
              <a:t>fluid mechanics provides the theoretical foundation for hydraulics.</a:t>
            </a:r>
          </a:p>
          <a:p>
            <a:pPr lvl="3">
              <a:buFont typeface="Arial"/>
              <a:buChar char="•"/>
            </a:pPr>
            <a:endParaRPr lang="en-US" sz="2400" cap="none" dirty="0">
              <a:latin typeface="Franklin Gothic Book"/>
              <a:cs typeface="Franklin Gothic Book"/>
            </a:endParaRPr>
          </a:p>
          <a:p>
            <a:pPr>
              <a:buFont typeface="Arial"/>
              <a:buChar char="•"/>
            </a:pPr>
            <a:r>
              <a:rPr lang="en-US" sz="2400" cap="none" dirty="0">
                <a:latin typeface="Franklin Gothic Book"/>
                <a:cs typeface="Franklin Gothic Book"/>
              </a:rPr>
              <a:t>In water systems (this course) the working fluid is usually water (the root of the word hydraulics)</a:t>
            </a:r>
          </a:p>
          <a:p>
            <a:pPr>
              <a:buFont typeface="Arial"/>
              <a:buChar char="•"/>
            </a:pPr>
            <a:endParaRPr lang="en-US" sz="2400" cap="none" dirty="0">
              <a:latin typeface="Franklin Gothic Book"/>
              <a:cs typeface="Franklin Gothic Book"/>
            </a:endParaRPr>
          </a:p>
          <a:p>
            <a:pPr>
              <a:buFont typeface="Arial"/>
              <a:buChar char="•"/>
            </a:pPr>
            <a:r>
              <a:rPr lang="en-US" sz="2400" cap="none">
                <a:latin typeface="Franklin Gothic Book"/>
                <a:cs typeface="Franklin Gothic Book"/>
              </a:rPr>
              <a:t>Hydraulics </a:t>
            </a:r>
            <a:r>
              <a:rPr lang="en-US" sz="2400" cap="none" dirty="0">
                <a:latin typeface="Franklin Gothic Book"/>
                <a:cs typeface="Franklin Gothic Book"/>
              </a:rPr>
              <a:t>also refers to machinery that use various working fluids</a:t>
            </a:r>
            <a:endParaRPr lang="en-US" sz="2400" cap="none" dirty="0"/>
          </a:p>
        </p:txBody>
      </p:sp>
    </p:spTree>
    <p:extLst>
      <p:ext uri="{BB962C8B-B14F-4D97-AF65-F5344CB8AC3E}">
        <p14:creationId xmlns:p14="http://schemas.microsoft.com/office/powerpoint/2010/main" val="1408672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2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dirty="0">
                <a:latin typeface="Franklin Gothic Book"/>
                <a:ea typeface="ＭＳ Ｐゴシック" charset="0"/>
              </a:rPr>
              <a:t>Discharge given head loss, diameter, material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744" y="2878719"/>
            <a:ext cx="6143351" cy="355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50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2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dirty="0">
                <a:latin typeface="Franklin Gothic Book"/>
                <a:ea typeface="ＭＳ Ｐゴシック" charset="0"/>
              </a:rPr>
              <a:t>Discharge given head loss, diameter, material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91" y="2979013"/>
            <a:ext cx="8789548" cy="254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9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3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dirty="0">
                <a:latin typeface="Franklin Gothic Book"/>
                <a:ea typeface="ＭＳ Ｐゴシック" charset="0"/>
              </a:rPr>
              <a:t>Diameter given discharge, head loss, material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434" y="2838445"/>
            <a:ext cx="5347626" cy="389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84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3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dirty="0">
                <a:latin typeface="Franklin Gothic Book"/>
                <a:ea typeface="ＭＳ Ｐゴシック" charset="0"/>
              </a:rPr>
              <a:t>Diameter given discharge, head loss, material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6" y="2858831"/>
            <a:ext cx="7201370" cy="390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52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Direct (Jain) Equations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Arial"/>
              <a:buChar char="•"/>
            </a:pPr>
            <a:r>
              <a:rPr lang="en-US" sz="2400" dirty="0">
                <a:latin typeface="Franklin Gothic Book"/>
                <a:ea typeface="ＭＳ Ｐゴシック" charset="0"/>
                <a:cs typeface="ＭＳ Ｐゴシック" charset="0"/>
              </a:rPr>
              <a:t>An alternative to the Moody chart are regression equations that allow direct computation of discharge, diameter, or friction factor.</a:t>
            </a:r>
          </a:p>
        </p:txBody>
      </p:sp>
      <p:pic>
        <p:nvPicPr>
          <p:cNvPr id="34820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531" y="4294197"/>
            <a:ext cx="5909044" cy="959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67" y="5547612"/>
            <a:ext cx="4005717" cy="1006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1192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/>
              <a:buChar char="•"/>
            </a:pPr>
            <a:r>
              <a:rPr lang="en-US" sz="2800" dirty="0"/>
              <a:t>Example – Build a VBA Tool</a:t>
            </a:r>
            <a:br>
              <a:rPr lang="en-US" sz="2800" dirty="0"/>
            </a:br>
            <a:endParaRPr lang="en-US" sz="2800" dirty="0"/>
          </a:p>
          <a:p>
            <a:pPr marL="1200150" lvl="4" indent="-514350">
              <a:buFont typeface="+mj-lt"/>
              <a:buAutoNum type="arabicPeriod"/>
            </a:pPr>
            <a:r>
              <a:rPr lang="en-US" sz="2800" dirty="0"/>
              <a:t>State the programming problem</a:t>
            </a:r>
          </a:p>
          <a:p>
            <a:pPr marL="1200150" lvl="4" indent="-514350">
              <a:buFont typeface="+mj-lt"/>
              <a:buAutoNum type="arabicPeriod"/>
            </a:pPr>
            <a:r>
              <a:rPr lang="en-US" sz="2800" dirty="0"/>
              <a:t>Known (Inputs)</a:t>
            </a:r>
          </a:p>
          <a:p>
            <a:pPr marL="1200150" lvl="4" indent="-514350">
              <a:buFont typeface="+mj-lt"/>
              <a:buAutoNum type="arabicPeriod"/>
            </a:pPr>
            <a:r>
              <a:rPr lang="en-US" sz="2800" dirty="0"/>
              <a:t>Unknown (Outputs)</a:t>
            </a:r>
          </a:p>
          <a:p>
            <a:pPr marL="1200150" lvl="4" indent="-514350">
              <a:buFont typeface="+mj-lt"/>
              <a:buAutoNum type="arabicPeriod"/>
            </a:pPr>
            <a:r>
              <a:rPr lang="en-US" sz="2800" dirty="0"/>
              <a:t>Governing Equation(s)</a:t>
            </a:r>
          </a:p>
          <a:p>
            <a:pPr marL="1200150" lvl="4" indent="-514350">
              <a:buFont typeface="+mj-lt"/>
              <a:buAutoNum type="arabicPeriod"/>
            </a:pPr>
            <a:r>
              <a:rPr lang="en-US" sz="2800" dirty="0"/>
              <a:t>Test the tool</a:t>
            </a:r>
          </a:p>
        </p:txBody>
      </p:sp>
    </p:spTree>
    <p:extLst>
      <p:ext uri="{BB962C8B-B14F-4D97-AF65-F5344CB8AC3E}">
        <p14:creationId xmlns:p14="http://schemas.microsoft.com/office/powerpoint/2010/main" val="4181197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32" y="1832488"/>
            <a:ext cx="7374872" cy="349732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State the programming problem:</a:t>
            </a:r>
          </a:p>
          <a:p>
            <a:pPr marL="1030986" lvl="4" indent="-514350">
              <a:buFont typeface="+mj-lt"/>
              <a:buAutoNum type="arabicPeriod"/>
            </a:pPr>
            <a:r>
              <a:rPr lang="en-US" sz="2600" dirty="0"/>
              <a:t>Write a function that takes inputs for the Jain equation and produces an estimate of discharge</a:t>
            </a:r>
          </a:p>
          <a:p>
            <a:pPr marL="1030986" lvl="4" indent="-514350">
              <a:buFont typeface="+mj-lt"/>
              <a:buAutoNum type="arabicPeriod"/>
            </a:pPr>
            <a:r>
              <a:rPr lang="en-US" sz="2600" dirty="0"/>
              <a:t>Write an interface (spreadsheet) that accepts the inputs, calls the function, and returns the computed discharge</a:t>
            </a:r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880" y="5329811"/>
            <a:ext cx="6178242" cy="1003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494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100" y="2021464"/>
            <a:ext cx="5950644" cy="6220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800" dirty="0"/>
              <a:t>Known (inputs)</a:t>
            </a:r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68" y="2913560"/>
            <a:ext cx="8374487" cy="1359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2960" y="4509112"/>
            <a:ext cx="7880305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Engineer will specify (known):</a:t>
            </a:r>
          </a:p>
          <a:p>
            <a:r>
              <a:rPr lang="en-US" sz="2400" dirty="0"/>
              <a:t>	Diameter, D; Length of pipe, L; Roughness height, </a:t>
            </a:r>
            <a:r>
              <a:rPr lang="en-US" sz="2400" dirty="0">
                <a:latin typeface="Symbol" charset="2"/>
                <a:cs typeface="Symbol" charset="2"/>
              </a:rPr>
              <a:t>e;</a:t>
            </a:r>
          </a:p>
          <a:p>
            <a:r>
              <a:rPr lang="en-US" sz="2400" dirty="0"/>
              <a:t>	Viscosity, </a:t>
            </a:r>
            <a:r>
              <a:rPr lang="en-US" sz="2400" dirty="0">
                <a:latin typeface="Symbol" charset="2"/>
                <a:cs typeface="Symbol" charset="2"/>
              </a:rPr>
              <a:t>n; </a:t>
            </a:r>
            <a:r>
              <a:rPr lang="en-US" sz="2400" dirty="0"/>
              <a:t>Gravitational acceleration constant, g;</a:t>
            </a:r>
          </a:p>
          <a:p>
            <a:r>
              <a:rPr lang="en-US" sz="2400" dirty="0"/>
              <a:t>	Slope of the EGL (</a:t>
            </a:r>
            <a:r>
              <a:rPr lang="en-US" sz="2400" dirty="0" err="1"/>
              <a:t>hf</a:t>
            </a:r>
            <a:r>
              <a:rPr lang="en-US" sz="2400" dirty="0"/>
              <a:t>/L)</a:t>
            </a:r>
          </a:p>
          <a:p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51607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6755" y="2362029"/>
            <a:ext cx="5950644" cy="6220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800" dirty="0"/>
              <a:t>Unknown (outputs)</a:t>
            </a:r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57" y="3507897"/>
            <a:ext cx="8374487" cy="1359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4675" y="5391613"/>
            <a:ext cx="7880305" cy="1200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Function will compute:</a:t>
            </a:r>
          </a:p>
          <a:p>
            <a:r>
              <a:rPr lang="en-US" sz="2400" dirty="0"/>
              <a:t>	Discharge, Q.</a:t>
            </a:r>
          </a:p>
          <a:p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2620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639" y="1563296"/>
            <a:ext cx="5950644" cy="6220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2800" dirty="0"/>
              <a:t>Governing Equation(s)</a:t>
            </a:r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72" y="2391278"/>
            <a:ext cx="5457057" cy="88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3524" y="3948603"/>
            <a:ext cx="881193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Jain Equation (above)  is the governing equation; however if we do some algebra to move D^2 into the square root terms and the natural logarithm we can compact the arithmetic used in computation slightly – the result is shown (below)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013" y="5694846"/>
            <a:ext cx="4057641" cy="9086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7216" y="3334640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i="1" dirty="0" err="1"/>
              <a:t>k</a:t>
            </a:r>
            <a:r>
              <a:rPr lang="en-US" i="1" baseline="-25000" dirty="0" err="1"/>
              <a:t>s</a:t>
            </a:r>
            <a:r>
              <a:rPr lang="en-US" dirty="0"/>
              <a:t> and </a:t>
            </a:r>
            <a:r>
              <a:rPr lang="en-US" i="1" dirty="0">
                <a:latin typeface="Symbol" charset="2"/>
                <a:cs typeface="Symbol" charset="2"/>
              </a:rPr>
              <a:t>e</a:t>
            </a:r>
            <a:r>
              <a:rPr lang="en-US" dirty="0"/>
              <a:t> are the same critters!)</a:t>
            </a:r>
          </a:p>
          <a:p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422605" y="2794164"/>
            <a:ext cx="232731" cy="61516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037833" y="3700130"/>
            <a:ext cx="497913" cy="21888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784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7116" y="2105247"/>
            <a:ext cx="7184951" cy="2641042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dirty="0">
                <a:latin typeface="Franklin Gothic Book"/>
                <a:cs typeface="Franklin Gothic Book"/>
              </a:rPr>
              <a:t>Water moves from higher to lower energy (along the path of least resistance)</a:t>
            </a:r>
          </a:p>
          <a:p>
            <a:pPr lvl="3">
              <a:buFont typeface="Arial"/>
              <a:buChar char="•"/>
            </a:pPr>
            <a:r>
              <a:rPr lang="en-US" sz="2000" dirty="0">
                <a:latin typeface="Franklin Gothic Book"/>
                <a:cs typeface="Franklin Gothic Book"/>
              </a:rPr>
              <a:t>Head is energy per unit weight of a fluid.</a:t>
            </a:r>
          </a:p>
          <a:p>
            <a:pPr>
              <a:buFont typeface="Arial"/>
              <a:buChar char="•"/>
            </a:pPr>
            <a:r>
              <a:rPr lang="en-US" dirty="0">
                <a:latin typeface="Franklin Gothic Book"/>
                <a:cs typeface="Franklin Gothic Book"/>
              </a:rPr>
              <a:t>Gravity flow – change in elevation provides the required energy</a:t>
            </a:r>
          </a:p>
          <a:p>
            <a:pPr>
              <a:buFont typeface="Arial"/>
              <a:buChar char="•"/>
            </a:pPr>
            <a:r>
              <a:rPr lang="en-US" dirty="0">
                <a:latin typeface="Franklin Gothic Book"/>
                <a:cs typeface="Franklin Gothic Book"/>
              </a:rPr>
              <a:t>Pressure flow – change in pressure provides the required energy</a:t>
            </a:r>
            <a:br>
              <a:rPr lang="en-US" dirty="0">
                <a:latin typeface="Franklin Gothic Book"/>
                <a:cs typeface="Franklin Gothic Book"/>
              </a:rPr>
            </a:br>
            <a:r>
              <a:rPr lang="en-US" dirty="0">
                <a:latin typeface="Franklin Gothic Book"/>
                <a:cs typeface="Franklin Gothic Book"/>
              </a:rPr>
              <a:t>	Pumps are used to increase energy to move</a:t>
            </a:r>
            <a:br>
              <a:rPr lang="en-US" dirty="0">
                <a:latin typeface="Franklin Gothic Book"/>
                <a:cs typeface="Franklin Gothic Book"/>
              </a:rPr>
            </a:br>
            <a:r>
              <a:rPr lang="en-US" dirty="0">
                <a:latin typeface="Franklin Gothic Book"/>
                <a:cs typeface="Franklin Gothic Book"/>
              </a:rPr>
              <a:t>	water to a higher elevation or over a barrier</a:t>
            </a:r>
          </a:p>
        </p:txBody>
      </p:sp>
    </p:spTree>
    <p:extLst>
      <p:ext uri="{BB962C8B-B14F-4D97-AF65-F5344CB8AC3E}">
        <p14:creationId xmlns:p14="http://schemas.microsoft.com/office/powerpoint/2010/main" val="4129024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800" dirty="0"/>
              <a:t>Build and Test the tool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Going to build in Excel VBA</a:t>
            </a:r>
          </a:p>
          <a:p>
            <a:pPr marL="973836" lvl="4" indent="-457200">
              <a:buFont typeface="Arial"/>
              <a:buChar char="•"/>
            </a:pPr>
            <a:r>
              <a:rPr lang="en-US" sz="2800" dirty="0"/>
              <a:t>Provides a way to create a function that we can re-use; will find the concept handy when we build a by-hand network simulator</a:t>
            </a:r>
          </a:p>
        </p:txBody>
      </p:sp>
    </p:spTree>
    <p:extLst>
      <p:ext uri="{BB962C8B-B14F-4D97-AF65-F5344CB8AC3E}">
        <p14:creationId xmlns:p14="http://schemas.microsoft.com/office/powerpoint/2010/main" val="457755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298" y="1764499"/>
            <a:ext cx="3540642" cy="3240586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800" dirty="0"/>
              <a:t>Build and Test the tool</a:t>
            </a:r>
          </a:p>
          <a:p>
            <a:pPr marL="973836" lvl="4" indent="-457200">
              <a:buFont typeface="Arial"/>
              <a:buChar char="•"/>
            </a:pPr>
            <a:r>
              <a:rPr lang="en-US" sz="2800" dirty="0"/>
              <a:t>To program in VBA we need to activate the developer environment. (Windows)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9" y="2424223"/>
            <a:ext cx="5990602" cy="391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45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0436" y="1881963"/>
            <a:ext cx="3051545" cy="4040372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800" dirty="0"/>
              <a:t>Build and Test the tool</a:t>
            </a:r>
          </a:p>
          <a:p>
            <a:pPr marL="973836" lvl="4" indent="-457200">
              <a:buFont typeface="Arial"/>
              <a:buChar char="•"/>
            </a:pPr>
            <a:r>
              <a:rPr lang="en-US" sz="2800" dirty="0"/>
              <a:t>To program in VBA we need to activate the developer environment. (Windows)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1" y="1885086"/>
            <a:ext cx="5497030" cy="481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77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6382" y="2083982"/>
            <a:ext cx="3110671" cy="372848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800" dirty="0"/>
              <a:t>Build and Test the tool</a:t>
            </a:r>
          </a:p>
          <a:p>
            <a:pPr marL="973836" lvl="4" indent="-457200">
              <a:buFont typeface="Arial"/>
              <a:buChar char="•"/>
            </a:pPr>
            <a:r>
              <a:rPr lang="en-US" sz="2800" dirty="0"/>
              <a:t>To program in VBA we need to activate the developer environment. (Windows)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2" y="2214695"/>
            <a:ext cx="5797040" cy="464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30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29151"/>
            <a:ext cx="7773338" cy="1596177"/>
          </a:xfrm>
        </p:spPr>
        <p:txBody>
          <a:bodyPr/>
          <a:lstStyle/>
          <a:p>
            <a:r>
              <a:rPr lang="en-US" dirty="0"/>
              <a:t>Jain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1822" y="1860699"/>
            <a:ext cx="2994777" cy="3211032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800" dirty="0"/>
              <a:t>Build and Test the tool</a:t>
            </a:r>
          </a:p>
          <a:p>
            <a:pPr marL="973836" lvl="4" indent="-457200">
              <a:buFont typeface="Arial"/>
              <a:buChar char="•"/>
            </a:pPr>
            <a:r>
              <a:rPr lang="en-US" sz="2800" dirty="0"/>
              <a:t>To program in VBA we need to activate the developer environment. (</a:t>
            </a:r>
            <a:r>
              <a:rPr lang="en-US" sz="2800" dirty="0" err="1"/>
              <a:t>mac_OS</a:t>
            </a:r>
            <a:r>
              <a:rPr lang="en-US" sz="2800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34" y="2554937"/>
            <a:ext cx="6113724" cy="40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53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7515" y="2339163"/>
            <a:ext cx="2791047" cy="329609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800" dirty="0"/>
              <a:t>Build and Test the tool</a:t>
            </a:r>
          </a:p>
          <a:p>
            <a:pPr marL="973836" lvl="4" indent="-457200">
              <a:buFont typeface="Arial"/>
              <a:buChar char="•"/>
            </a:pPr>
            <a:r>
              <a:rPr lang="en-US" sz="2800" dirty="0"/>
              <a:t>To program in VBA we need to activate the developer environment. (</a:t>
            </a:r>
            <a:r>
              <a:rPr lang="en-US" sz="2800" dirty="0" err="1"/>
              <a:t>Mac_OS</a:t>
            </a:r>
            <a:r>
              <a:rPr lang="en-US" sz="2800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64" y="2958889"/>
            <a:ext cx="6566775" cy="372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02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7060" y="2214695"/>
            <a:ext cx="3386940" cy="309804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800" dirty="0"/>
              <a:t>Build and Test the tool</a:t>
            </a:r>
          </a:p>
          <a:p>
            <a:pPr marL="973836" lvl="4" indent="-457200">
              <a:buFont typeface="Arial"/>
              <a:buChar char="•"/>
            </a:pPr>
            <a:r>
              <a:rPr lang="en-US" sz="2800" dirty="0"/>
              <a:t>To program in VBA we need to activate the developer environment. (</a:t>
            </a:r>
            <a:r>
              <a:rPr lang="en-US" sz="2800" dirty="0" err="1"/>
              <a:t>Mac_OS</a:t>
            </a:r>
            <a:r>
              <a:rPr lang="en-US" sz="2800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94" y="2508271"/>
            <a:ext cx="5465606" cy="42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62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363" y="2268068"/>
            <a:ext cx="2865944" cy="246008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800" dirty="0"/>
              <a:t>Build and Test the tool</a:t>
            </a:r>
          </a:p>
          <a:p>
            <a:pPr marL="973836" lvl="4" indent="-457200">
              <a:buFont typeface="Arial"/>
              <a:buChar char="•"/>
            </a:pPr>
            <a:r>
              <a:rPr lang="en-US" sz="2800" dirty="0"/>
              <a:t>To program in VBA we need to activate the developer environment. (</a:t>
            </a:r>
            <a:r>
              <a:rPr lang="en-US" sz="2800" dirty="0" err="1"/>
              <a:t>Mac_OS</a:t>
            </a:r>
            <a:r>
              <a:rPr lang="en-US" sz="2800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8" y="3423683"/>
            <a:ext cx="6827450" cy="31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800" dirty="0"/>
              <a:t>Build and Test the tool</a:t>
            </a:r>
          </a:p>
          <a:p>
            <a:pPr marL="973836" lvl="4" indent="-457200">
              <a:buFont typeface="Arial"/>
              <a:buChar char="•"/>
            </a:pPr>
            <a:r>
              <a:rPr lang="en-US" sz="2800" dirty="0"/>
              <a:t>Once the developer tab is available the coding of the spreadsheet is pretty similar in either architecture.</a:t>
            </a:r>
          </a:p>
          <a:p>
            <a:pPr marL="973836" lvl="4" indent="-457200">
              <a:buFont typeface="Arial"/>
              <a:buChar char="•"/>
            </a:pPr>
            <a:r>
              <a:rPr lang="en-US" sz="2800" dirty="0"/>
              <a:t>We will then open the editor in developer</a:t>
            </a:r>
          </a:p>
          <a:p>
            <a:pPr marL="973836" lvl="4" indent="-457200">
              <a:buFont typeface="Arial"/>
              <a:buChar char="•"/>
            </a:pPr>
            <a:r>
              <a:rPr lang="en-US" sz="2800" dirty="0"/>
              <a:t>Then choose “add module” – the module is where we can directly enter programs</a:t>
            </a:r>
          </a:p>
        </p:txBody>
      </p:sp>
    </p:spTree>
    <p:extLst>
      <p:ext uri="{BB962C8B-B14F-4D97-AF65-F5344CB8AC3E}">
        <p14:creationId xmlns:p14="http://schemas.microsoft.com/office/powerpoint/2010/main" val="2083289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7034" y="2140266"/>
            <a:ext cx="3540642" cy="355878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800" dirty="0"/>
              <a:t>Build and Test the tool</a:t>
            </a:r>
          </a:p>
          <a:p>
            <a:pPr marL="516636" lvl="2" indent="-457200"/>
            <a:r>
              <a:rPr lang="en-US" sz="2800" dirty="0"/>
              <a:t>Here we “Insert a Module” – In my case it is called Module 1.</a:t>
            </a:r>
            <a:br>
              <a:rPr lang="en-US" sz="2800" dirty="0"/>
            </a:b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it is local to the worksheet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5" y="2455710"/>
            <a:ext cx="5089037" cy="419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86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32" y="1814200"/>
            <a:ext cx="7772870" cy="3424107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>
                <a:latin typeface="Franklin Gothic Book"/>
                <a:cs typeface="Franklin Gothic Book"/>
              </a:rPr>
              <a:t>Flow of water creates friction/resistance; hence there is loss of energy along a flow pat	</a:t>
            </a:r>
          </a:p>
          <a:p>
            <a:pPr>
              <a:buFont typeface="Arial"/>
              <a:buChar char="•"/>
            </a:pPr>
            <a:r>
              <a:rPr lang="en-US" sz="2400" dirty="0"/>
              <a:t>Flow rate is related to cross sectional flow area and mean section velocity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057749"/>
              </p:ext>
            </p:extLst>
          </p:nvPr>
        </p:nvGraphicFramePr>
        <p:xfrm>
          <a:off x="3555239" y="3820152"/>
          <a:ext cx="2365969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431800" imgH="393700" progId="Equation.3">
                  <p:embed/>
                </p:oleObj>
              </mc:Choice>
              <mc:Fallback>
                <p:oleObj name="Equation" r:id="rId3" imgW="4318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5239" y="3820152"/>
                        <a:ext cx="2365969" cy="215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2318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860" y="0"/>
            <a:ext cx="7773338" cy="1596177"/>
          </a:xfrm>
        </p:spPr>
        <p:txBody>
          <a:bodyPr/>
          <a:lstStyle/>
          <a:p>
            <a:r>
              <a:rPr lang="en-US" dirty="0"/>
              <a:t>Jain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328" y="1258077"/>
            <a:ext cx="7620905" cy="1187411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800" dirty="0"/>
              <a:t>Build and Test the tool</a:t>
            </a:r>
          </a:p>
          <a:p>
            <a:pPr marL="516636" lvl="2" indent="-457200"/>
            <a:r>
              <a:rPr lang="en-US" sz="2800" dirty="0"/>
              <a:t>Next we select the module and type in the required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97" y="2601048"/>
            <a:ext cx="8049873" cy="416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951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540" y="-14354"/>
            <a:ext cx="7773338" cy="1596177"/>
          </a:xfrm>
        </p:spPr>
        <p:txBody>
          <a:bodyPr/>
          <a:lstStyle/>
          <a:p>
            <a:r>
              <a:rPr lang="en-US" dirty="0"/>
              <a:t>Jain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474" y="1746743"/>
            <a:ext cx="8107796" cy="1069817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800" dirty="0"/>
              <a:t>Build and Test the tool</a:t>
            </a:r>
          </a:p>
          <a:p>
            <a:pPr marL="516636" lvl="2" indent="-457200"/>
            <a:r>
              <a:rPr lang="en-US" sz="2800" dirty="0"/>
              <a:t>With code built, now need an interface – that</a:t>
            </a:r>
            <a:r>
              <a:rPr lang="fr-FR" sz="2800" dirty="0"/>
              <a:t>’</a:t>
            </a:r>
            <a:r>
              <a:rPr lang="en-US" sz="2800" dirty="0"/>
              <a:t>s a normal spreadsheet looking thing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711" y="2816560"/>
            <a:ext cx="5926871" cy="3868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735" y="3779568"/>
            <a:ext cx="2087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Includes a link to a fluid properties database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56752" y="4702898"/>
            <a:ext cx="1596821" cy="114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92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66" y="0"/>
            <a:ext cx="7773338" cy="1596177"/>
          </a:xfrm>
        </p:spPr>
        <p:txBody>
          <a:bodyPr/>
          <a:lstStyle/>
          <a:p>
            <a:r>
              <a:rPr lang="en-US" dirty="0"/>
              <a:t>Jain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032" y="1339514"/>
            <a:ext cx="3746876" cy="160212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800" dirty="0"/>
              <a:t>Build and Test the tool</a:t>
            </a:r>
          </a:p>
          <a:p>
            <a:pPr marL="516636" lvl="2" indent="-457200"/>
            <a:r>
              <a:rPr lang="en-US" sz="2800" dirty="0"/>
              <a:t>Now need to test</a:t>
            </a:r>
            <a:br>
              <a:rPr lang="en-US" sz="2800" dirty="0"/>
            </a:br>
            <a:r>
              <a:rPr lang="en-US" sz="2800" dirty="0"/>
              <a:t>the tool using </a:t>
            </a:r>
            <a:br>
              <a:rPr lang="en-US" sz="2800" dirty="0"/>
            </a:br>
            <a:r>
              <a:rPr lang="en-US" sz="2800" dirty="0"/>
              <a:t>known solutions: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465674" y="2371060"/>
            <a:ext cx="4659849" cy="4447446"/>
            <a:chOff x="3337833" y="1844136"/>
            <a:chExt cx="5381874" cy="49743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7833" y="1844136"/>
              <a:ext cx="5381874" cy="497436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260315" y="4561201"/>
              <a:ext cx="884298" cy="183574"/>
            </a:xfrm>
            <a:prstGeom prst="rect">
              <a:avLst/>
            </a:prstGeom>
            <a:solidFill>
              <a:srgbClr val="FFFF00">
                <a:alpha val="1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76017" y="4739158"/>
              <a:ext cx="2001854" cy="192862"/>
            </a:xfrm>
            <a:prstGeom prst="rect">
              <a:avLst/>
            </a:prstGeom>
            <a:solidFill>
              <a:srgbClr val="FFFF00">
                <a:alpha val="1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73321" y="4149581"/>
              <a:ext cx="564987" cy="230209"/>
            </a:xfrm>
            <a:prstGeom prst="rect">
              <a:avLst/>
            </a:prstGeom>
            <a:solidFill>
              <a:srgbClr val="FFFF00">
                <a:alpha val="1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187133" y="4569476"/>
              <a:ext cx="858919" cy="183574"/>
            </a:xfrm>
            <a:prstGeom prst="rect">
              <a:avLst/>
            </a:prstGeom>
            <a:solidFill>
              <a:srgbClr val="FFFF00">
                <a:alpha val="1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071970" y="4555943"/>
              <a:ext cx="1016451" cy="183574"/>
            </a:xfrm>
            <a:prstGeom prst="rect">
              <a:avLst/>
            </a:prstGeom>
            <a:solidFill>
              <a:srgbClr val="FFFF00">
                <a:alpha val="1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6" y="2941637"/>
            <a:ext cx="3094883" cy="3371919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879015" y="6077283"/>
            <a:ext cx="2799311" cy="236273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475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/>
              <a:t>Link to On-Line Tool</a:t>
            </a:r>
          </a:p>
          <a:p>
            <a:pPr lvl="2">
              <a:buFont typeface="Arial"/>
              <a:buChar char="•"/>
            </a:pPr>
            <a:r>
              <a:rPr lang="en-US" sz="2400" dirty="0"/>
              <a:t>A similar tool (to the spreadsheet just developed) is available online at:</a:t>
            </a:r>
          </a:p>
          <a:p>
            <a:pPr lvl="2">
              <a:buFont typeface="Arial"/>
              <a:buChar char="•"/>
            </a:pPr>
            <a:r>
              <a:rPr lang="en-US" sz="2400" dirty="0">
                <a:hlinkClick r:id="rId2"/>
              </a:rPr>
              <a:t>http://theodores-pro.ttu.edu/mytoolbox-server/Hydraulics/QGivenHeadLoss/QGivenHeadLoss.html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85213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Hazen-Williams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113051" y="2112184"/>
            <a:ext cx="6617357" cy="4451759"/>
          </a:xfrm>
        </p:spPr>
        <p:txBody>
          <a:bodyPr>
            <a:noAutofit/>
          </a:bodyPr>
          <a:lstStyle/>
          <a:p>
            <a:pPr eaLnBrk="1" hangingPunct="1">
              <a:buFont typeface="Arial"/>
              <a:buChar char="•"/>
            </a:pPr>
            <a:r>
              <a:rPr lang="en-US" sz="2400" dirty="0">
                <a:latin typeface="Franklin Gothic Book"/>
                <a:ea typeface="ＭＳ Ｐゴシック" charset="0"/>
                <a:cs typeface="ＭＳ Ｐゴシック" charset="0"/>
              </a:rPr>
              <a:t>Frictional loss proportional to</a:t>
            </a:r>
          </a:p>
          <a:p>
            <a:pPr lvl="3"/>
            <a:r>
              <a:rPr lang="en-US" sz="2400" dirty="0">
                <a:latin typeface="Franklin Gothic Book"/>
                <a:ea typeface="ＭＳ Ｐゴシック" charset="0"/>
              </a:rPr>
              <a:t>Length, Velocity^(1.8)</a:t>
            </a:r>
          </a:p>
          <a:p>
            <a:pPr eaLnBrk="1" hangingPunct="1">
              <a:buFont typeface="Arial"/>
              <a:buChar char="•"/>
            </a:pPr>
            <a:r>
              <a:rPr lang="en-US" sz="2400" dirty="0">
                <a:latin typeface="Franklin Gothic Book"/>
                <a:ea typeface="ＭＳ Ｐゴシック" charset="0"/>
                <a:cs typeface="ＭＳ Ｐゴシック" charset="0"/>
              </a:rPr>
              <a:t>Inversely proportional to</a:t>
            </a:r>
          </a:p>
          <a:p>
            <a:pPr lvl="3"/>
            <a:r>
              <a:rPr lang="en-US" sz="2400" dirty="0">
                <a:latin typeface="Franklin Gothic Book"/>
                <a:ea typeface="ＭＳ Ｐゴシック" charset="0"/>
              </a:rPr>
              <a:t>Cross section area </a:t>
            </a:r>
            <a:br>
              <a:rPr lang="en-US" sz="2400" dirty="0">
                <a:latin typeface="Franklin Gothic Book"/>
                <a:ea typeface="ＭＳ Ｐゴシック" charset="0"/>
              </a:rPr>
            </a:br>
            <a:r>
              <a:rPr lang="en-US" sz="2400" dirty="0">
                <a:latin typeface="Franklin Gothic Book"/>
                <a:ea typeface="ＭＳ Ｐゴシック" charset="0"/>
              </a:rPr>
              <a:t>(as hydraulic radius)</a:t>
            </a:r>
          </a:p>
          <a:p>
            <a:pPr eaLnBrk="1" hangingPunct="1">
              <a:buFont typeface="Arial"/>
              <a:buChar char="•"/>
            </a:pPr>
            <a:r>
              <a:rPr lang="en-US" sz="2400" dirty="0">
                <a:ea typeface="ＭＳ Ｐゴシック" charset="0"/>
              </a:rPr>
              <a:t>Loss coefficient (</a:t>
            </a:r>
            <a:r>
              <a:rPr lang="en-US" sz="2400" dirty="0" err="1">
                <a:ea typeface="ＭＳ Ｐゴシック" charset="0"/>
              </a:rPr>
              <a:t>Ch</a:t>
            </a:r>
            <a:r>
              <a:rPr lang="en-US" sz="2400" dirty="0">
                <a:ea typeface="ＭＳ Ｐゴシック" charset="0"/>
              </a:rPr>
              <a:t>) depends on</a:t>
            </a:r>
          </a:p>
          <a:p>
            <a:pPr lvl="3"/>
            <a:r>
              <a:rPr lang="en-US" sz="2400" dirty="0">
                <a:ea typeface="ＭＳ Ｐゴシック" charset="0"/>
              </a:rPr>
              <a:t>Pipe material and finish</a:t>
            </a:r>
          </a:p>
          <a:p>
            <a:pPr lvl="3"/>
            <a:r>
              <a:rPr lang="en-US" sz="2400" dirty="0">
                <a:ea typeface="ＭＳ Ｐゴシック" charset="0"/>
              </a:rPr>
              <a:t>Turbulent flow only (Re&gt;4000)</a:t>
            </a:r>
            <a:endParaRPr lang="en-US" sz="2400" dirty="0">
              <a:latin typeface="Franklin Gothic Book"/>
              <a:ea typeface="ＭＳ Ｐゴシック" charset="0"/>
            </a:endParaRPr>
          </a:p>
          <a:p>
            <a:pPr algn="ctr" eaLnBrk="1" hangingPunct="1">
              <a:buFont typeface="Arial"/>
              <a:buChar char="•"/>
            </a:pPr>
            <a:r>
              <a:rPr lang="en-US" sz="2400" dirty="0">
                <a:solidFill>
                  <a:srgbClr val="FF0000"/>
                </a:solidFill>
                <a:latin typeface="Franklin Gothic Book"/>
                <a:ea typeface="ＭＳ Ｐゴシック" charset="0"/>
                <a:cs typeface="ＭＳ Ｐゴシック" charset="0"/>
              </a:rPr>
              <a:t>WATER ONLY!</a:t>
            </a:r>
          </a:p>
          <a:p>
            <a:pPr lvl="1" eaLnBrk="1" hangingPunct="1"/>
            <a:endParaRPr lang="en-US" sz="2400" dirty="0">
              <a:latin typeface="Franklin Gothic Book"/>
              <a:ea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78" b="10110"/>
          <a:stretch>
            <a:fillRect/>
          </a:stretch>
        </p:blipFill>
        <p:spPr bwMode="auto">
          <a:xfrm>
            <a:off x="4945911" y="3073731"/>
            <a:ext cx="40386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5374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Hazen-Williams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pPr eaLnBrk="1" hangingPunct="1">
              <a:buFont typeface="Arial"/>
              <a:buChar char="•"/>
            </a:pPr>
            <a:endParaRPr lang="en-US" sz="3200" dirty="0">
              <a:latin typeface="Franklin Gothic Book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/>
              <a:buChar char="•"/>
            </a:pPr>
            <a:r>
              <a:rPr lang="en-US" sz="3200" dirty="0">
                <a:latin typeface="Franklin Gothic Book"/>
                <a:ea typeface="ＭＳ Ｐゴシック" charset="0"/>
                <a:cs typeface="ＭＳ Ｐゴシック" charset="0"/>
              </a:rPr>
              <a:t>HW Head Loss</a:t>
            </a:r>
          </a:p>
          <a:p>
            <a:pPr marL="0" indent="0" eaLnBrk="1" hangingPunct="1"/>
            <a:endParaRPr lang="en-US" sz="3200" dirty="0">
              <a:latin typeface="Franklin Gothic Book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/>
              <a:buChar char="•"/>
            </a:pPr>
            <a:endParaRPr lang="en-US" sz="3200" dirty="0">
              <a:latin typeface="Franklin Gothic Book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/>
              <a:buChar char="•"/>
            </a:pPr>
            <a:r>
              <a:rPr lang="en-US" sz="3200" dirty="0">
                <a:latin typeface="Franklin Gothic Book"/>
                <a:ea typeface="ＭＳ Ｐゴシック" charset="0"/>
                <a:cs typeface="ＭＳ Ｐゴシック" charset="0"/>
              </a:rPr>
              <a:t>Discharge Form</a:t>
            </a:r>
          </a:p>
        </p:txBody>
      </p:sp>
      <p:pic>
        <p:nvPicPr>
          <p:cNvPr id="2560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920" y="2576795"/>
            <a:ext cx="3740708" cy="1403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164" y="4902049"/>
            <a:ext cx="4678219" cy="1325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7913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862" y="-42351"/>
            <a:ext cx="7773338" cy="1596177"/>
          </a:xfrm>
        </p:spPr>
        <p:txBody>
          <a:bodyPr/>
          <a:lstStyle/>
          <a:p>
            <a:r>
              <a:rPr lang="en-US" dirty="0"/>
              <a:t>Hazen-</a:t>
            </a:r>
            <a:r>
              <a:rPr lang="en-US" dirty="0" err="1"/>
              <a:t>williams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862" y="1452693"/>
            <a:ext cx="7772870" cy="3424107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800" dirty="0"/>
              <a:t>Hazen-Williams C-factor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762" y="2109688"/>
            <a:ext cx="6783272" cy="4262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448" y="6518145"/>
            <a:ext cx="65659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794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</a:t>
            </a:r>
            <a:r>
              <a:rPr lang="en-US" dirty="0" err="1"/>
              <a:t>hazen-williams</a:t>
            </a:r>
            <a:r>
              <a:rPr lang="en-US" dirty="0"/>
              <a:t> formula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36" y="2360026"/>
            <a:ext cx="8616329" cy="182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332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Hydraulic Radius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563611" y="2214695"/>
            <a:ext cx="8229600" cy="4525963"/>
          </a:xfrm>
        </p:spPr>
        <p:txBody>
          <a:bodyPr>
            <a:normAutofit/>
          </a:bodyPr>
          <a:lstStyle/>
          <a:p>
            <a:pPr eaLnBrk="1" hangingPunct="1">
              <a:buFont typeface="Arial"/>
              <a:buChar char="•"/>
            </a:pPr>
            <a:r>
              <a:rPr lang="en-US" sz="3200" dirty="0">
                <a:latin typeface="Franklin Gothic Book"/>
                <a:ea typeface="ＭＳ Ｐゴシック" charset="0"/>
                <a:cs typeface="ＭＳ Ｐゴシック" charset="0"/>
              </a:rPr>
              <a:t>HW is often presented as a velocity equation using the hydraulic radius</a:t>
            </a:r>
          </a:p>
          <a:p>
            <a:pPr eaLnBrk="1" hangingPunct="1">
              <a:buFont typeface="Arial"/>
              <a:buChar char="•"/>
            </a:pPr>
            <a:endParaRPr lang="en-US" sz="3200" dirty="0">
              <a:latin typeface="Franklin Gothic Book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/>
              <a:buChar char="•"/>
            </a:pPr>
            <a:endParaRPr lang="en-US" sz="3200" dirty="0">
              <a:latin typeface="Franklin Gothic Book"/>
              <a:ea typeface="ＭＳ Ｐゴシック" charset="0"/>
              <a:cs typeface="ＭＳ Ｐゴシック" charset="0"/>
            </a:endParaRPr>
          </a:p>
        </p:txBody>
      </p:sp>
      <p:pic>
        <p:nvPicPr>
          <p:cNvPr id="26628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681" y="3680367"/>
            <a:ext cx="6188639" cy="1594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9173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Hydraulic Radius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685332" y="2332037"/>
            <a:ext cx="8229600" cy="4525963"/>
          </a:xfrm>
        </p:spPr>
        <p:txBody>
          <a:bodyPr>
            <a:normAutofit/>
          </a:bodyPr>
          <a:lstStyle/>
          <a:p>
            <a:pPr marL="457200" indent="-457200" eaLnBrk="1" hangingPunct="1">
              <a:buFont typeface="Arial"/>
              <a:buChar char="•"/>
            </a:pPr>
            <a:r>
              <a:rPr lang="en-US" sz="3200" dirty="0">
                <a:latin typeface="Franklin Gothic Book"/>
                <a:ea typeface="ＭＳ Ｐゴシック" charset="0"/>
                <a:cs typeface="ＭＳ Ｐゴシック" charset="0"/>
              </a:rPr>
              <a:t>The hydraulic radius is the ratio of cross section </a:t>
            </a:r>
            <a:r>
              <a:rPr lang="en-US" sz="3200" dirty="0">
                <a:solidFill>
                  <a:srgbClr val="FF0000"/>
                </a:solidFill>
                <a:latin typeface="Franklin Gothic Book"/>
                <a:ea typeface="ＭＳ Ｐゴシック" charset="0"/>
                <a:cs typeface="ＭＳ Ｐゴシック" charset="0"/>
              </a:rPr>
              <a:t>flow area </a:t>
            </a:r>
            <a:r>
              <a:rPr lang="en-US" sz="3200" dirty="0">
                <a:latin typeface="Franklin Gothic Book"/>
                <a:ea typeface="ＭＳ Ｐゴシック" charset="0"/>
                <a:cs typeface="ＭＳ Ｐゴシック" charset="0"/>
              </a:rPr>
              <a:t>to </a:t>
            </a:r>
            <a:br>
              <a:rPr lang="en-US" sz="3200" dirty="0">
                <a:latin typeface="Franklin Gothic Book"/>
                <a:ea typeface="ＭＳ Ｐゴシック" charset="0"/>
                <a:cs typeface="ＭＳ Ｐゴシック" charset="0"/>
              </a:rPr>
            </a:br>
            <a:r>
              <a:rPr lang="en-US" sz="3200" dirty="0">
                <a:latin typeface="Franklin Gothic Book"/>
                <a:ea typeface="ＭＳ Ｐゴシック" charset="0"/>
                <a:cs typeface="ＭＳ Ｐゴシック" charset="0"/>
              </a:rPr>
              <a:t>wetted perimeter</a:t>
            </a:r>
          </a:p>
        </p:txBody>
      </p:sp>
      <p:pic>
        <p:nvPicPr>
          <p:cNvPr id="26629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09" y="3742661"/>
            <a:ext cx="3142762" cy="2488018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35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CONTINUNITY AT DIFFERENT SECTIONS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t="1821" b="1821"/>
          <a:stretch>
            <a:fillRect/>
          </a:stretch>
        </p:blipFill>
        <p:spPr>
          <a:xfrm>
            <a:off x="209567" y="1935125"/>
            <a:ext cx="8724868" cy="4152900"/>
          </a:xfrm>
        </p:spPr>
      </p:pic>
    </p:spTree>
    <p:extLst>
      <p:ext uri="{BB962C8B-B14F-4D97-AF65-F5344CB8AC3E}">
        <p14:creationId xmlns:p14="http://schemas.microsoft.com/office/powerpoint/2010/main" val="2347409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Hydraulic Radius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1" y="1774031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Franklin Gothic Book"/>
                <a:ea typeface="ＭＳ Ｐゴシック" charset="0"/>
                <a:cs typeface="ＭＳ Ｐゴシック" charset="0"/>
              </a:rPr>
              <a:t>For circular pipe, full flow (no free surface)</a:t>
            </a:r>
          </a:p>
          <a:p>
            <a:pPr eaLnBrk="1" hangingPunct="1"/>
            <a:endParaRPr lang="en-US" dirty="0">
              <a:latin typeface="Franklin Gothic Book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Franklin Gothic Book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Franklin Gothic Book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Franklin Gothic Book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Franklin Gothic Book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Franklin Gothic Book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Franklin Gothic Book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209800" y="2826490"/>
            <a:ext cx="1524000" cy="1447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AREA</a:t>
            </a:r>
          </a:p>
        </p:txBody>
      </p:sp>
      <p:sp>
        <p:nvSpPr>
          <p:cNvPr id="14" name="Oval 13"/>
          <p:cNvSpPr/>
          <p:nvPr/>
        </p:nvSpPr>
        <p:spPr>
          <a:xfrm>
            <a:off x="4467225" y="2815378"/>
            <a:ext cx="1524000" cy="14478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</a:rPr>
              <a:t>PERIMETER</a:t>
            </a:r>
          </a:p>
        </p:txBody>
      </p:sp>
      <p:sp>
        <p:nvSpPr>
          <p:cNvPr id="15" name="Freeform 14"/>
          <p:cNvSpPr/>
          <p:nvPr/>
        </p:nvSpPr>
        <p:spPr>
          <a:xfrm>
            <a:off x="4419600" y="2750290"/>
            <a:ext cx="1638300" cy="1558925"/>
          </a:xfrm>
          <a:custGeom>
            <a:avLst/>
            <a:gdLst>
              <a:gd name="connsiteX0" fmla="*/ 779518 w 1637863"/>
              <a:gd name="connsiteY0" fmla="*/ 1559035 h 1559035"/>
              <a:gd name="connsiteX1" fmla="*/ 1182414 w 1637863"/>
              <a:gd name="connsiteY1" fmla="*/ 1497724 h 1559035"/>
              <a:gd name="connsiteX2" fmla="*/ 1515242 w 1637863"/>
              <a:gd name="connsiteY2" fmla="*/ 1217448 h 1559035"/>
              <a:gd name="connsiteX3" fmla="*/ 1637863 w 1637863"/>
              <a:gd name="connsiteY3" fmla="*/ 709448 h 1559035"/>
              <a:gd name="connsiteX4" fmla="*/ 1497725 w 1637863"/>
              <a:gd name="connsiteY4" fmla="*/ 350345 h 1559035"/>
              <a:gd name="connsiteX5" fmla="*/ 1164897 w 1637863"/>
              <a:gd name="connsiteY5" fmla="*/ 61311 h 1559035"/>
              <a:gd name="connsiteX6" fmla="*/ 832069 w 1637863"/>
              <a:gd name="connsiteY6" fmla="*/ 0 h 1559035"/>
              <a:gd name="connsiteX7" fmla="*/ 446690 w 1637863"/>
              <a:gd name="connsiteY7" fmla="*/ 70069 h 1559035"/>
              <a:gd name="connsiteX8" fmla="*/ 140138 w 1637863"/>
              <a:gd name="connsiteY8" fmla="*/ 315311 h 1559035"/>
              <a:gd name="connsiteX9" fmla="*/ 8759 w 1637863"/>
              <a:gd name="connsiteY9" fmla="*/ 639380 h 1559035"/>
              <a:gd name="connsiteX10" fmla="*/ 0 w 1637863"/>
              <a:gd name="connsiteY10" fmla="*/ 998483 h 1559035"/>
              <a:gd name="connsiteX11" fmla="*/ 175173 w 1637863"/>
              <a:gd name="connsiteY11" fmla="*/ 1296276 h 1559035"/>
              <a:gd name="connsiteX12" fmla="*/ 455449 w 1637863"/>
              <a:gd name="connsiteY12" fmla="*/ 1506483 h 1559035"/>
              <a:gd name="connsiteX13" fmla="*/ 709449 w 1637863"/>
              <a:gd name="connsiteY13" fmla="*/ 1550276 h 155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37863" h="1559035">
                <a:moveTo>
                  <a:pt x="779518" y="1559035"/>
                </a:moveTo>
                <a:lnTo>
                  <a:pt x="1182414" y="1497724"/>
                </a:lnTo>
                <a:lnTo>
                  <a:pt x="1515242" y="1217448"/>
                </a:lnTo>
                <a:lnTo>
                  <a:pt x="1637863" y="709448"/>
                </a:lnTo>
                <a:lnTo>
                  <a:pt x="1497725" y="350345"/>
                </a:lnTo>
                <a:lnTo>
                  <a:pt x="1164897" y="61311"/>
                </a:lnTo>
                <a:lnTo>
                  <a:pt x="832069" y="0"/>
                </a:lnTo>
                <a:lnTo>
                  <a:pt x="446690" y="70069"/>
                </a:lnTo>
                <a:lnTo>
                  <a:pt x="140138" y="315311"/>
                </a:lnTo>
                <a:lnTo>
                  <a:pt x="8759" y="639380"/>
                </a:lnTo>
                <a:lnTo>
                  <a:pt x="0" y="998483"/>
                </a:lnTo>
                <a:lnTo>
                  <a:pt x="175173" y="1296276"/>
                </a:lnTo>
                <a:lnTo>
                  <a:pt x="455449" y="1506483"/>
                </a:lnTo>
                <a:lnTo>
                  <a:pt x="709449" y="1550276"/>
                </a:lnTo>
              </a:path>
            </a:pathLst>
          </a:cu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7655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926" y="4897767"/>
            <a:ext cx="2020490" cy="996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rot="10800000" flipH="1">
            <a:off x="2209800" y="4653703"/>
            <a:ext cx="15240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2783681" y="3701997"/>
            <a:ext cx="1901825" cy="158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1258887" y="3701203"/>
            <a:ext cx="1903413" cy="158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59" name="TextBox 19"/>
          <p:cNvSpPr txBox="1">
            <a:spLocks noChangeArrowheads="1"/>
          </p:cNvSpPr>
          <p:nvPr/>
        </p:nvSpPr>
        <p:spPr bwMode="auto">
          <a:xfrm>
            <a:off x="2667000" y="4469553"/>
            <a:ext cx="377262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 dirty="0">
                <a:latin typeface="Franklin Gothic Book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4676646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ea typeface="ＭＳ Ｐゴシック" charset="0"/>
                <a:cs typeface="ＭＳ Ｐゴシック" charset="0"/>
              </a:rPr>
              <a:t>Chezy</a:t>
            </a:r>
            <a:r>
              <a:rPr lang="en-US" dirty="0">
                <a:ea typeface="ＭＳ Ｐゴシック" charset="0"/>
                <a:cs typeface="ＭＳ Ｐゴシック" charset="0"/>
              </a:rPr>
              <a:t>-Manning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148856" y="2214695"/>
            <a:ext cx="7520940" cy="3579849"/>
          </a:xfrm>
        </p:spPr>
        <p:txBody>
          <a:bodyPr>
            <a:noAutofit/>
          </a:bodyPr>
          <a:lstStyle/>
          <a:p>
            <a:pPr eaLnBrk="1" hangingPunct="1">
              <a:buFont typeface="Arial"/>
              <a:buChar char="•"/>
            </a:pPr>
            <a:r>
              <a:rPr lang="en-US" sz="2400" dirty="0">
                <a:latin typeface="Franklin Gothic Book"/>
                <a:ea typeface="ＭＳ Ｐゴシック" charset="0"/>
                <a:cs typeface="ＭＳ Ｐゴシック" charset="0"/>
              </a:rPr>
              <a:t>Frictional loss proportional to</a:t>
            </a:r>
          </a:p>
          <a:p>
            <a:pPr lvl="3"/>
            <a:r>
              <a:rPr lang="en-US" sz="2400" dirty="0">
                <a:latin typeface="Franklin Gothic Book"/>
                <a:ea typeface="ＭＳ Ｐゴシック" charset="0"/>
              </a:rPr>
              <a:t>Length, Velocity^2</a:t>
            </a:r>
          </a:p>
          <a:p>
            <a:pPr eaLnBrk="1" hangingPunct="1">
              <a:buFont typeface="Arial"/>
              <a:buChar char="•"/>
            </a:pPr>
            <a:r>
              <a:rPr lang="en-US" sz="2400" dirty="0">
                <a:latin typeface="Franklin Gothic Book"/>
                <a:ea typeface="ＭＳ Ｐゴシック" charset="0"/>
                <a:cs typeface="ＭＳ Ｐゴシック" charset="0"/>
              </a:rPr>
              <a:t>Inversely proportional to </a:t>
            </a:r>
          </a:p>
          <a:p>
            <a:pPr lvl="3"/>
            <a:r>
              <a:rPr lang="en-US" sz="2400" dirty="0">
                <a:latin typeface="Franklin Gothic Book"/>
                <a:ea typeface="ＭＳ Ｐゴシック" charset="0"/>
              </a:rPr>
              <a:t>Cross section area </a:t>
            </a:r>
            <a:br>
              <a:rPr lang="en-US" sz="2400" dirty="0">
                <a:latin typeface="Franklin Gothic Book"/>
                <a:ea typeface="ＭＳ Ｐゴシック" charset="0"/>
              </a:rPr>
            </a:br>
            <a:r>
              <a:rPr lang="en-US" sz="2400" dirty="0">
                <a:latin typeface="Franklin Gothic Book"/>
                <a:ea typeface="ＭＳ Ｐゴシック" charset="0"/>
              </a:rPr>
              <a:t>(as hydraulic radius)</a:t>
            </a:r>
          </a:p>
          <a:p>
            <a:pPr eaLnBrk="1" hangingPunct="1">
              <a:buFont typeface="Arial"/>
              <a:buChar char="•"/>
            </a:pPr>
            <a:r>
              <a:rPr lang="en-US" sz="2400" dirty="0">
                <a:latin typeface="Franklin Gothic Book"/>
                <a:ea typeface="ＭＳ Ｐゴシック" charset="0"/>
                <a:cs typeface="ＭＳ Ｐゴシック" charset="0"/>
              </a:rPr>
              <a:t>Loss coefficient depends on</a:t>
            </a:r>
          </a:p>
          <a:p>
            <a:pPr lvl="3"/>
            <a:r>
              <a:rPr lang="en-US" sz="2400" dirty="0">
                <a:latin typeface="Franklin Gothic Book"/>
                <a:ea typeface="ＭＳ Ｐゴシック" charset="0"/>
              </a:rPr>
              <a:t>Material, finish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791" y="2920374"/>
            <a:ext cx="3637457" cy="178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43388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Fitting (Minor) Losses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685332" y="1862825"/>
            <a:ext cx="7772870" cy="3424107"/>
          </a:xfrm>
        </p:spPr>
        <p:txBody>
          <a:bodyPr>
            <a:normAutofit/>
          </a:bodyPr>
          <a:lstStyle/>
          <a:p>
            <a:pPr eaLnBrk="1" hangingPunct="1">
              <a:buFont typeface="Arial"/>
              <a:buChar char="•"/>
            </a:pPr>
            <a:r>
              <a:rPr lang="en-US" sz="2400" dirty="0">
                <a:latin typeface="Franklin Gothic Book"/>
                <a:ea typeface="ＭＳ Ｐゴシック" charset="0"/>
                <a:cs typeface="ＭＳ Ｐゴシック" charset="0"/>
              </a:rPr>
              <a:t>Fittings, joints, elbows, inlets, outlets cause additional head loss.</a:t>
            </a:r>
          </a:p>
          <a:p>
            <a:pPr eaLnBrk="1" hangingPunct="1">
              <a:buFont typeface="Arial"/>
              <a:buChar char="•"/>
            </a:pPr>
            <a:r>
              <a:rPr lang="en-US" sz="2400" dirty="0">
                <a:latin typeface="Franklin Gothic Book"/>
                <a:ea typeface="ＭＳ Ｐゴシック" charset="0"/>
                <a:cs typeface="ＭＳ Ｐゴシック" charset="0"/>
              </a:rPr>
              <a:t>Called </a:t>
            </a:r>
            <a:r>
              <a:rPr lang="ja-JP" altLang="en-US" sz="2400" dirty="0">
                <a:latin typeface="Franklin Gothic Book"/>
                <a:ea typeface="ＭＳ Ｐゴシック" charset="0"/>
                <a:cs typeface="ＭＳ Ｐゴシック" charset="0"/>
              </a:rPr>
              <a:t>“</a:t>
            </a:r>
            <a:r>
              <a:rPr lang="en-US" sz="2400" dirty="0">
                <a:latin typeface="Franklin Gothic Book"/>
                <a:ea typeface="ＭＳ Ｐゴシック" charset="0"/>
                <a:cs typeface="ＭＳ Ｐゴシック" charset="0"/>
              </a:rPr>
              <a:t>minor</a:t>
            </a:r>
            <a:r>
              <a:rPr lang="ja-JP" altLang="en-US" sz="2400" dirty="0">
                <a:latin typeface="Franklin Gothic Book"/>
                <a:ea typeface="ＭＳ Ｐゴシック" charset="0"/>
                <a:cs typeface="ＭＳ Ｐゴシック" charset="0"/>
              </a:rPr>
              <a:t>”</a:t>
            </a:r>
            <a:r>
              <a:rPr lang="en-US" sz="2400" dirty="0">
                <a:latin typeface="Franklin Gothic Book"/>
                <a:ea typeface="ＭＳ Ｐゴシック" charset="0"/>
                <a:cs typeface="ＭＳ Ｐゴシック" charset="0"/>
              </a:rPr>
              <a:t> loss not because of magnitude, but because they occur over short distances.</a:t>
            </a:r>
          </a:p>
          <a:p>
            <a:pPr eaLnBrk="1" hangingPunct="1">
              <a:buFont typeface="Arial"/>
              <a:buChar char="•"/>
            </a:pPr>
            <a:r>
              <a:rPr lang="en-US" sz="2400" dirty="0">
                <a:latin typeface="Franklin Gothic Book"/>
                <a:ea typeface="ＭＳ Ｐゴシック" charset="0"/>
                <a:cs typeface="ＭＳ Ｐゴシック" charset="0"/>
              </a:rPr>
              <a:t>Typical loss model is</a:t>
            </a:r>
          </a:p>
          <a:p>
            <a:pPr eaLnBrk="1" hangingPunct="1">
              <a:buFont typeface="Arial"/>
              <a:buChar char="•"/>
            </a:pPr>
            <a:endParaRPr lang="en-US" sz="2400" dirty="0">
              <a:latin typeface="Franklin Gothic Book"/>
              <a:ea typeface="ＭＳ Ｐゴシック" charset="0"/>
              <a:cs typeface="ＭＳ Ｐゴシック" charset="0"/>
            </a:endParaRPr>
          </a:p>
          <a:p>
            <a:pPr lvl="2" eaLnBrk="1" hangingPunct="1"/>
            <a:endParaRPr lang="en-US" sz="2400" dirty="0">
              <a:latin typeface="Franklin Gothic Book"/>
              <a:ea typeface="ＭＳ Ｐゴシック" charset="0"/>
            </a:endParaRPr>
          </a:p>
        </p:txBody>
      </p:sp>
      <p:pic>
        <p:nvPicPr>
          <p:cNvPr id="3072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632" y="4198124"/>
            <a:ext cx="3134306" cy="164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315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Fitting (Minor) Losses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Arial"/>
              <a:buChar char="•"/>
            </a:pPr>
            <a:r>
              <a:rPr lang="en-US" sz="2400" dirty="0">
                <a:latin typeface="Franklin Gothic Book"/>
                <a:ea typeface="ＭＳ Ｐゴシック" charset="0"/>
                <a:cs typeface="ＭＳ Ｐゴシック" charset="0"/>
              </a:rPr>
              <a:t>The loss coefficients are tabulated for different kinds of fittings</a:t>
            </a:r>
          </a:p>
          <a:p>
            <a:pPr eaLnBrk="1" hangingPunct="1">
              <a:buFont typeface="Arial"/>
              <a:buChar char="•"/>
            </a:pPr>
            <a:endParaRPr lang="en-US" sz="2400" dirty="0">
              <a:latin typeface="Franklin Gothic Book"/>
              <a:ea typeface="ＭＳ Ｐゴシック" charset="0"/>
              <a:cs typeface="ＭＳ Ｐゴシック" charset="0"/>
            </a:endParaRPr>
          </a:p>
          <a:p>
            <a:pPr lvl="2" eaLnBrk="1" hangingPunct="1"/>
            <a:endParaRPr lang="en-US" sz="2400" dirty="0">
              <a:latin typeface="Franklin Gothic Book"/>
              <a:ea typeface="ＭＳ Ｐゴシック" charset="0"/>
            </a:endParaRPr>
          </a:p>
        </p:txBody>
      </p:sp>
      <p:pic>
        <p:nvPicPr>
          <p:cNvPr id="3174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210" y="3408404"/>
            <a:ext cx="6180794" cy="322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7899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– fitting (minor) losses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16" y="2050364"/>
            <a:ext cx="8475111" cy="299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503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Pipeline system</a:t>
            </a:r>
          </a:p>
        </p:txBody>
      </p:sp>
      <p:pic>
        <p:nvPicPr>
          <p:cNvPr id="19460" name="Picture 2" descr="~AUT0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69"/>
          <a:stretch>
            <a:fillRect/>
          </a:stretch>
        </p:blipFill>
        <p:spPr bwMode="auto">
          <a:xfrm>
            <a:off x="1828800" y="846138"/>
            <a:ext cx="5389563" cy="357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61" name="Group 13"/>
          <p:cNvGrpSpPr>
            <a:grpSpLocks/>
          </p:cNvGrpSpPr>
          <p:nvPr/>
        </p:nvGrpSpPr>
        <p:grpSpPr bwMode="auto">
          <a:xfrm>
            <a:off x="1600200" y="3344090"/>
            <a:ext cx="398463" cy="381000"/>
            <a:chOff x="7010400" y="1219200"/>
            <a:chExt cx="398945" cy="381000"/>
          </a:xfrm>
        </p:grpSpPr>
        <p:sp>
          <p:nvSpPr>
            <p:cNvPr id="9" name="Oval 8"/>
            <p:cNvSpPr/>
            <p:nvPr/>
          </p:nvSpPr>
          <p:spPr>
            <a:xfrm>
              <a:off x="7010400" y="1219200"/>
              <a:ext cx="381461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467" name="TextBox 10"/>
            <p:cNvSpPr txBox="1">
              <a:spLocks noChangeArrowheads="1"/>
            </p:cNvSpPr>
            <p:nvPr/>
          </p:nvSpPr>
          <p:spPr bwMode="auto">
            <a:xfrm>
              <a:off x="7028345" y="1219200"/>
              <a:ext cx="381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Franklin Gothic Book"/>
                </a:rPr>
                <a:t>1</a:t>
              </a:r>
            </a:p>
          </p:txBody>
        </p:sp>
      </p:grpSp>
      <p:grpSp>
        <p:nvGrpSpPr>
          <p:cNvPr id="19462" name="Group 14"/>
          <p:cNvGrpSpPr>
            <a:grpSpLocks/>
          </p:cNvGrpSpPr>
          <p:nvPr/>
        </p:nvGrpSpPr>
        <p:grpSpPr bwMode="auto">
          <a:xfrm>
            <a:off x="6992938" y="1719521"/>
            <a:ext cx="398462" cy="381000"/>
            <a:chOff x="7754455" y="1371600"/>
            <a:chExt cx="398945" cy="381000"/>
          </a:xfrm>
        </p:grpSpPr>
        <p:sp>
          <p:nvSpPr>
            <p:cNvPr id="12" name="Oval 11"/>
            <p:cNvSpPr/>
            <p:nvPr/>
          </p:nvSpPr>
          <p:spPr>
            <a:xfrm>
              <a:off x="7754455" y="1371600"/>
              <a:ext cx="381462" cy="381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465" name="TextBox 12"/>
            <p:cNvSpPr txBox="1">
              <a:spLocks noChangeArrowheads="1"/>
            </p:cNvSpPr>
            <p:nvPr/>
          </p:nvSpPr>
          <p:spPr bwMode="auto">
            <a:xfrm>
              <a:off x="7772400" y="1371600"/>
              <a:ext cx="381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Franklin Gothic Book"/>
                </a:rPr>
                <a:t>2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210004" y="5105440"/>
            <a:ext cx="7545997" cy="1794707"/>
            <a:chOff x="1210004" y="3939220"/>
            <a:chExt cx="7545997" cy="1794707"/>
          </a:xfrm>
        </p:grpSpPr>
        <p:pic>
          <p:nvPicPr>
            <p:cNvPr id="19459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004" y="4419600"/>
              <a:ext cx="6896100" cy="127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Multiply 1"/>
            <p:cNvSpPr/>
            <p:nvPr/>
          </p:nvSpPr>
          <p:spPr>
            <a:xfrm>
              <a:off x="6889459" y="4742613"/>
              <a:ext cx="458561" cy="570150"/>
            </a:xfrm>
            <a:prstGeom prst="mathMultiply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32000"/>
                  </a:schemeClr>
                </a:gs>
                <a:gs pos="80000">
                  <a:schemeClr val="accent1">
                    <a:shade val="93000"/>
                    <a:satMod val="130000"/>
                    <a:alpha val="32000"/>
                  </a:schemeClr>
                </a:gs>
                <a:gs pos="100000">
                  <a:schemeClr val="accent1">
                    <a:shade val="94000"/>
                    <a:satMod val="135000"/>
                    <a:alpha val="32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7300687" y="4522328"/>
              <a:ext cx="837390" cy="868183"/>
            </a:xfrm>
            <a:prstGeom prst="ellipse">
              <a:avLst/>
            </a:prstGeom>
            <a:noFill/>
            <a:ln w="57150" cmpd="sng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513635" y="4574160"/>
              <a:ext cx="837390" cy="868183"/>
            </a:xfrm>
            <a:prstGeom prst="ellipse">
              <a:avLst/>
            </a:prstGeom>
            <a:noFill/>
            <a:ln w="57150" cmpd="sng"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291516" y="5364595"/>
              <a:ext cx="1366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Pump Curve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89459" y="3939220"/>
              <a:ext cx="1866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Head Loss Model</a:t>
              </a:r>
            </a:p>
          </p:txBody>
        </p:sp>
      </p:grpSp>
      <p:sp>
        <p:nvSpPr>
          <p:cNvPr id="5" name="Freeform 4"/>
          <p:cNvSpPr/>
          <p:nvPr/>
        </p:nvSpPr>
        <p:spPr>
          <a:xfrm>
            <a:off x="2047478" y="1969610"/>
            <a:ext cx="4652183" cy="1736366"/>
          </a:xfrm>
          <a:custGeom>
            <a:avLst/>
            <a:gdLst>
              <a:gd name="connsiteX0" fmla="*/ 0 w 4652183"/>
              <a:gd name="connsiteY0" fmla="*/ 1684535 h 1736366"/>
              <a:gd name="connsiteX1" fmla="*/ 77753 w 4652183"/>
              <a:gd name="connsiteY1" fmla="*/ 1697493 h 1736366"/>
              <a:gd name="connsiteX2" fmla="*/ 259175 w 4652183"/>
              <a:gd name="connsiteY2" fmla="*/ 1736366 h 1736366"/>
              <a:gd name="connsiteX3" fmla="*/ 427638 w 4652183"/>
              <a:gd name="connsiteY3" fmla="*/ 1723408 h 1736366"/>
              <a:gd name="connsiteX4" fmla="*/ 466515 w 4652183"/>
              <a:gd name="connsiteY4" fmla="*/ 1710450 h 1736366"/>
              <a:gd name="connsiteX5" fmla="*/ 479473 w 4652183"/>
              <a:gd name="connsiteY5" fmla="*/ 1671577 h 1736366"/>
              <a:gd name="connsiteX6" fmla="*/ 492432 w 4652183"/>
              <a:gd name="connsiteY6" fmla="*/ 1490165 h 1736366"/>
              <a:gd name="connsiteX7" fmla="*/ 505391 w 4652183"/>
              <a:gd name="connsiteY7" fmla="*/ 1425375 h 1736366"/>
              <a:gd name="connsiteX8" fmla="*/ 518349 w 4652183"/>
              <a:gd name="connsiteY8" fmla="*/ 997763 h 1736366"/>
              <a:gd name="connsiteX9" fmla="*/ 544267 w 4652183"/>
              <a:gd name="connsiteY9" fmla="*/ 971847 h 1736366"/>
              <a:gd name="connsiteX10" fmla="*/ 855276 w 4652183"/>
              <a:gd name="connsiteY10" fmla="*/ 971847 h 1736366"/>
              <a:gd name="connsiteX11" fmla="*/ 997822 w 4652183"/>
              <a:gd name="connsiteY11" fmla="*/ 958889 h 1736366"/>
              <a:gd name="connsiteX12" fmla="*/ 1049657 w 4652183"/>
              <a:gd name="connsiteY12" fmla="*/ 945931 h 1736366"/>
              <a:gd name="connsiteX13" fmla="*/ 1490254 w 4652183"/>
              <a:gd name="connsiteY13" fmla="*/ 907057 h 1736366"/>
              <a:gd name="connsiteX14" fmla="*/ 1503213 w 4652183"/>
              <a:gd name="connsiteY14" fmla="*/ 868183 h 1736366"/>
              <a:gd name="connsiteX15" fmla="*/ 1542089 w 4652183"/>
              <a:gd name="connsiteY15" fmla="*/ 842267 h 1736366"/>
              <a:gd name="connsiteX16" fmla="*/ 1956768 w 4652183"/>
              <a:gd name="connsiteY16" fmla="*/ 829309 h 1736366"/>
              <a:gd name="connsiteX17" fmla="*/ 2060438 w 4652183"/>
              <a:gd name="connsiteY17" fmla="*/ 803393 h 1736366"/>
              <a:gd name="connsiteX18" fmla="*/ 2112273 w 4652183"/>
              <a:gd name="connsiteY18" fmla="*/ 790435 h 1736366"/>
              <a:gd name="connsiteX19" fmla="*/ 2190025 w 4652183"/>
              <a:gd name="connsiteY19" fmla="*/ 764519 h 1736366"/>
              <a:gd name="connsiteX20" fmla="*/ 2436241 w 4652183"/>
              <a:gd name="connsiteY20" fmla="*/ 751561 h 1736366"/>
              <a:gd name="connsiteX21" fmla="*/ 2475117 w 4652183"/>
              <a:gd name="connsiteY21" fmla="*/ 738604 h 1736366"/>
              <a:gd name="connsiteX22" fmla="*/ 2513993 w 4652183"/>
              <a:gd name="connsiteY22" fmla="*/ 712688 h 1736366"/>
              <a:gd name="connsiteX23" fmla="*/ 2591745 w 4652183"/>
              <a:gd name="connsiteY23" fmla="*/ 686772 h 1736366"/>
              <a:gd name="connsiteX24" fmla="*/ 2630622 w 4652183"/>
              <a:gd name="connsiteY24" fmla="*/ 673814 h 1736366"/>
              <a:gd name="connsiteX25" fmla="*/ 2708374 w 4652183"/>
              <a:gd name="connsiteY25" fmla="*/ 621982 h 1736366"/>
              <a:gd name="connsiteX26" fmla="*/ 2799085 w 4652183"/>
              <a:gd name="connsiteY26" fmla="*/ 583108 h 1736366"/>
              <a:gd name="connsiteX27" fmla="*/ 2837961 w 4652183"/>
              <a:gd name="connsiteY27" fmla="*/ 557192 h 1736366"/>
              <a:gd name="connsiteX28" fmla="*/ 2915713 w 4652183"/>
              <a:gd name="connsiteY28" fmla="*/ 531276 h 1736366"/>
              <a:gd name="connsiteX29" fmla="*/ 2941631 w 4652183"/>
              <a:gd name="connsiteY29" fmla="*/ 505360 h 1736366"/>
              <a:gd name="connsiteX30" fmla="*/ 2993466 w 4652183"/>
              <a:gd name="connsiteY30" fmla="*/ 479444 h 1736366"/>
              <a:gd name="connsiteX31" fmla="*/ 3045301 w 4652183"/>
              <a:gd name="connsiteY31" fmla="*/ 414655 h 1736366"/>
              <a:gd name="connsiteX32" fmla="*/ 3084177 w 4652183"/>
              <a:gd name="connsiteY32" fmla="*/ 401697 h 1736366"/>
              <a:gd name="connsiteX33" fmla="*/ 3161929 w 4652183"/>
              <a:gd name="connsiteY33" fmla="*/ 362823 h 1736366"/>
              <a:gd name="connsiteX34" fmla="*/ 3226723 w 4652183"/>
              <a:gd name="connsiteY34" fmla="*/ 323949 h 1736366"/>
              <a:gd name="connsiteX35" fmla="*/ 3265599 w 4652183"/>
              <a:gd name="connsiteY35" fmla="*/ 298033 h 1736366"/>
              <a:gd name="connsiteX36" fmla="*/ 3395186 w 4652183"/>
              <a:gd name="connsiteY36" fmla="*/ 246201 h 1736366"/>
              <a:gd name="connsiteX37" fmla="*/ 3447021 w 4652183"/>
              <a:gd name="connsiteY37" fmla="*/ 233243 h 1736366"/>
              <a:gd name="connsiteX38" fmla="*/ 3524774 w 4652183"/>
              <a:gd name="connsiteY38" fmla="*/ 207327 h 1736366"/>
              <a:gd name="connsiteX39" fmla="*/ 3563650 w 4652183"/>
              <a:gd name="connsiteY39" fmla="*/ 181411 h 1736366"/>
              <a:gd name="connsiteX40" fmla="*/ 3641402 w 4652183"/>
              <a:gd name="connsiteY40" fmla="*/ 155495 h 1736366"/>
              <a:gd name="connsiteX41" fmla="*/ 3758031 w 4652183"/>
              <a:gd name="connsiteY41" fmla="*/ 129579 h 1736366"/>
              <a:gd name="connsiteX42" fmla="*/ 3835783 w 4652183"/>
              <a:gd name="connsiteY42" fmla="*/ 103664 h 1736366"/>
              <a:gd name="connsiteX43" fmla="*/ 3874659 w 4652183"/>
              <a:gd name="connsiteY43" fmla="*/ 77748 h 1736366"/>
              <a:gd name="connsiteX44" fmla="*/ 3926494 w 4652183"/>
              <a:gd name="connsiteY44" fmla="*/ 64790 h 1736366"/>
              <a:gd name="connsiteX45" fmla="*/ 4004246 w 4652183"/>
              <a:gd name="connsiteY45" fmla="*/ 38874 h 1736366"/>
              <a:gd name="connsiteX46" fmla="*/ 4341173 w 4652183"/>
              <a:gd name="connsiteY46" fmla="*/ 12958 h 1736366"/>
              <a:gd name="connsiteX47" fmla="*/ 4652183 w 4652183"/>
              <a:gd name="connsiteY47" fmla="*/ 0 h 173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652183" h="1736366">
                <a:moveTo>
                  <a:pt x="0" y="1684535"/>
                </a:moveTo>
                <a:cubicBezTo>
                  <a:pt x="25918" y="1688854"/>
                  <a:pt x="52061" y="1691988"/>
                  <a:pt x="77753" y="1697493"/>
                </a:cubicBezTo>
                <a:cubicBezTo>
                  <a:pt x="303789" y="1745925"/>
                  <a:pt x="74828" y="1705643"/>
                  <a:pt x="259175" y="1736366"/>
                </a:cubicBezTo>
                <a:cubicBezTo>
                  <a:pt x="315329" y="1732047"/>
                  <a:pt x="371753" y="1730393"/>
                  <a:pt x="427638" y="1723408"/>
                </a:cubicBezTo>
                <a:cubicBezTo>
                  <a:pt x="441192" y="1721714"/>
                  <a:pt x="456856" y="1720109"/>
                  <a:pt x="466515" y="1710450"/>
                </a:cubicBezTo>
                <a:cubicBezTo>
                  <a:pt x="476173" y="1700792"/>
                  <a:pt x="475154" y="1684535"/>
                  <a:pt x="479473" y="1671577"/>
                </a:cubicBezTo>
                <a:cubicBezTo>
                  <a:pt x="483793" y="1611106"/>
                  <a:pt x="486085" y="1550457"/>
                  <a:pt x="492432" y="1490165"/>
                </a:cubicBezTo>
                <a:cubicBezTo>
                  <a:pt x="494738" y="1468262"/>
                  <a:pt x="504233" y="1447369"/>
                  <a:pt x="505391" y="1425375"/>
                </a:cubicBezTo>
                <a:cubicBezTo>
                  <a:pt x="512886" y="1282969"/>
                  <a:pt x="506170" y="1139845"/>
                  <a:pt x="518349" y="997763"/>
                </a:cubicBezTo>
                <a:cubicBezTo>
                  <a:pt x="519392" y="985590"/>
                  <a:pt x="535628" y="980486"/>
                  <a:pt x="544267" y="971847"/>
                </a:cubicBezTo>
                <a:cubicBezTo>
                  <a:pt x="667681" y="1012983"/>
                  <a:pt x="580242" y="989036"/>
                  <a:pt x="855276" y="971847"/>
                </a:cubicBezTo>
                <a:cubicBezTo>
                  <a:pt x="902894" y="968871"/>
                  <a:pt x="950307" y="963208"/>
                  <a:pt x="997822" y="958889"/>
                </a:cubicBezTo>
                <a:cubicBezTo>
                  <a:pt x="1015100" y="954570"/>
                  <a:pt x="1031874" y="946919"/>
                  <a:pt x="1049657" y="945931"/>
                </a:cubicBezTo>
                <a:cubicBezTo>
                  <a:pt x="1487534" y="921606"/>
                  <a:pt x="1365573" y="1031728"/>
                  <a:pt x="1490254" y="907057"/>
                </a:cubicBezTo>
                <a:cubicBezTo>
                  <a:pt x="1494574" y="894099"/>
                  <a:pt x="1494680" y="878849"/>
                  <a:pt x="1503213" y="868183"/>
                </a:cubicBezTo>
                <a:cubicBezTo>
                  <a:pt x="1512942" y="856022"/>
                  <a:pt x="1526572" y="843597"/>
                  <a:pt x="1542089" y="842267"/>
                </a:cubicBezTo>
                <a:cubicBezTo>
                  <a:pt x="1679878" y="830457"/>
                  <a:pt x="1818542" y="833628"/>
                  <a:pt x="1956768" y="829309"/>
                </a:cubicBezTo>
                <a:cubicBezTo>
                  <a:pt x="2088501" y="802964"/>
                  <a:pt x="1967460" y="829957"/>
                  <a:pt x="2060438" y="803393"/>
                </a:cubicBezTo>
                <a:cubicBezTo>
                  <a:pt x="2077563" y="798500"/>
                  <a:pt x="2095214" y="795552"/>
                  <a:pt x="2112273" y="790435"/>
                </a:cubicBezTo>
                <a:cubicBezTo>
                  <a:pt x="2138440" y="782585"/>
                  <a:pt x="2162744" y="765955"/>
                  <a:pt x="2190025" y="764519"/>
                </a:cubicBezTo>
                <a:lnTo>
                  <a:pt x="2436241" y="751561"/>
                </a:lnTo>
                <a:cubicBezTo>
                  <a:pt x="2449200" y="747242"/>
                  <a:pt x="2462899" y="744712"/>
                  <a:pt x="2475117" y="738604"/>
                </a:cubicBezTo>
                <a:cubicBezTo>
                  <a:pt x="2489047" y="731639"/>
                  <a:pt x="2499761" y="719013"/>
                  <a:pt x="2513993" y="712688"/>
                </a:cubicBezTo>
                <a:cubicBezTo>
                  <a:pt x="2538958" y="701593"/>
                  <a:pt x="2565828" y="695411"/>
                  <a:pt x="2591745" y="686772"/>
                </a:cubicBezTo>
                <a:lnTo>
                  <a:pt x="2630622" y="673814"/>
                </a:lnTo>
                <a:cubicBezTo>
                  <a:pt x="2656539" y="656537"/>
                  <a:pt x="2678824" y="631831"/>
                  <a:pt x="2708374" y="621982"/>
                </a:cubicBezTo>
                <a:cubicBezTo>
                  <a:pt x="2751988" y="607445"/>
                  <a:pt x="2754249" y="608727"/>
                  <a:pt x="2799085" y="583108"/>
                </a:cubicBezTo>
                <a:cubicBezTo>
                  <a:pt x="2812607" y="575381"/>
                  <a:pt x="2823729" y="563517"/>
                  <a:pt x="2837961" y="557192"/>
                </a:cubicBezTo>
                <a:cubicBezTo>
                  <a:pt x="2862926" y="546097"/>
                  <a:pt x="2915713" y="531276"/>
                  <a:pt x="2915713" y="531276"/>
                </a:cubicBezTo>
                <a:cubicBezTo>
                  <a:pt x="2924352" y="522637"/>
                  <a:pt x="2931465" y="512137"/>
                  <a:pt x="2941631" y="505360"/>
                </a:cubicBezTo>
                <a:cubicBezTo>
                  <a:pt x="2957704" y="494645"/>
                  <a:pt x="2978626" y="491810"/>
                  <a:pt x="2993466" y="479444"/>
                </a:cubicBezTo>
                <a:cubicBezTo>
                  <a:pt x="3038877" y="441603"/>
                  <a:pt x="2998394" y="442797"/>
                  <a:pt x="3045301" y="414655"/>
                </a:cubicBezTo>
                <a:cubicBezTo>
                  <a:pt x="3057014" y="407628"/>
                  <a:pt x="3071959" y="407805"/>
                  <a:pt x="3084177" y="401697"/>
                </a:cubicBezTo>
                <a:cubicBezTo>
                  <a:pt x="3184660" y="351458"/>
                  <a:pt x="3064213" y="395393"/>
                  <a:pt x="3161929" y="362823"/>
                </a:cubicBezTo>
                <a:cubicBezTo>
                  <a:pt x="3212553" y="312203"/>
                  <a:pt x="3159433" y="357592"/>
                  <a:pt x="3226723" y="323949"/>
                </a:cubicBezTo>
                <a:cubicBezTo>
                  <a:pt x="3240653" y="316984"/>
                  <a:pt x="3252077" y="305760"/>
                  <a:pt x="3265599" y="298033"/>
                </a:cubicBezTo>
                <a:cubicBezTo>
                  <a:pt x="3307306" y="274202"/>
                  <a:pt x="3347987" y="258000"/>
                  <a:pt x="3395186" y="246201"/>
                </a:cubicBezTo>
                <a:cubicBezTo>
                  <a:pt x="3412464" y="241882"/>
                  <a:pt x="3429962" y="238360"/>
                  <a:pt x="3447021" y="233243"/>
                </a:cubicBezTo>
                <a:cubicBezTo>
                  <a:pt x="3473188" y="225393"/>
                  <a:pt x="3524774" y="207327"/>
                  <a:pt x="3524774" y="207327"/>
                </a:cubicBezTo>
                <a:cubicBezTo>
                  <a:pt x="3537733" y="198688"/>
                  <a:pt x="3549418" y="187736"/>
                  <a:pt x="3563650" y="181411"/>
                </a:cubicBezTo>
                <a:cubicBezTo>
                  <a:pt x="3588615" y="170316"/>
                  <a:pt x="3615485" y="164134"/>
                  <a:pt x="3641402" y="155495"/>
                </a:cubicBezTo>
                <a:cubicBezTo>
                  <a:pt x="3705205" y="134228"/>
                  <a:pt x="3666804" y="144782"/>
                  <a:pt x="3758031" y="129579"/>
                </a:cubicBezTo>
                <a:cubicBezTo>
                  <a:pt x="3783948" y="120941"/>
                  <a:pt x="3813052" y="118817"/>
                  <a:pt x="3835783" y="103664"/>
                </a:cubicBezTo>
                <a:cubicBezTo>
                  <a:pt x="3848742" y="95025"/>
                  <a:pt x="3860344" y="83883"/>
                  <a:pt x="3874659" y="77748"/>
                </a:cubicBezTo>
                <a:cubicBezTo>
                  <a:pt x="3891029" y="70733"/>
                  <a:pt x="3909435" y="69907"/>
                  <a:pt x="3926494" y="64790"/>
                </a:cubicBezTo>
                <a:cubicBezTo>
                  <a:pt x="3952661" y="56940"/>
                  <a:pt x="3977138" y="42262"/>
                  <a:pt x="4004246" y="38874"/>
                </a:cubicBezTo>
                <a:cubicBezTo>
                  <a:pt x="4174532" y="17589"/>
                  <a:pt x="4096969" y="24870"/>
                  <a:pt x="4341173" y="12958"/>
                </a:cubicBezTo>
                <a:cubicBezTo>
                  <a:pt x="4444810" y="7903"/>
                  <a:pt x="4548423" y="0"/>
                  <a:pt x="4652183" y="0"/>
                </a:cubicBezTo>
              </a:path>
            </a:pathLst>
          </a:custGeom>
          <a:ln w="28575" cmpd="sng">
            <a:solidFill>
              <a:srgbClr val="0000FF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411" y="2909397"/>
            <a:ext cx="2095977" cy="1168070"/>
          </a:xfrm>
          <a:prstGeom prst="rect">
            <a:avLst/>
          </a:prstGeom>
          <a:noFill/>
          <a:ln w="38100" cmpd="sng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7" y="1178166"/>
            <a:ext cx="1531477" cy="802553"/>
          </a:xfrm>
          <a:prstGeom prst="rect">
            <a:avLst/>
          </a:prstGeom>
          <a:noFill/>
          <a:ln w="381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2352088" y="2705118"/>
            <a:ext cx="411364" cy="427613"/>
          </a:xfrm>
          <a:prstGeom prst="ellipse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363177" y="3402689"/>
            <a:ext cx="411364" cy="427613"/>
          </a:xfrm>
          <a:prstGeom prst="ellipse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154012" y="1768258"/>
            <a:ext cx="411364" cy="427613"/>
          </a:xfrm>
          <a:prstGeom prst="ellipse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54012" y="220744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08539" y="383739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70856" y="2335786"/>
            <a:ext cx="758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Elbow</a:t>
            </a:r>
          </a:p>
        </p:txBody>
      </p:sp>
      <p:sp>
        <p:nvSpPr>
          <p:cNvPr id="11" name="Freeform 10"/>
          <p:cNvSpPr/>
          <p:nvPr/>
        </p:nvSpPr>
        <p:spPr>
          <a:xfrm>
            <a:off x="2508064" y="2929412"/>
            <a:ext cx="894152" cy="699776"/>
          </a:xfrm>
          <a:custGeom>
            <a:avLst/>
            <a:gdLst>
              <a:gd name="connsiteX0" fmla="*/ 38876 w 894152"/>
              <a:gd name="connsiteY0" fmla="*/ 699776 h 699776"/>
              <a:gd name="connsiteX1" fmla="*/ 38876 w 894152"/>
              <a:gd name="connsiteY1" fmla="*/ 479490 h 699776"/>
              <a:gd name="connsiteX2" fmla="*/ 25918 w 894152"/>
              <a:gd name="connsiteY2" fmla="*/ 440617 h 699776"/>
              <a:gd name="connsiteX3" fmla="*/ 0 w 894152"/>
              <a:gd name="connsiteY3" fmla="*/ 401743 h 699776"/>
              <a:gd name="connsiteX4" fmla="*/ 12959 w 894152"/>
              <a:gd name="connsiteY4" fmla="*/ 246247 h 699776"/>
              <a:gd name="connsiteX5" fmla="*/ 51835 w 894152"/>
              <a:gd name="connsiteY5" fmla="*/ 129626 h 699776"/>
              <a:gd name="connsiteX6" fmla="*/ 64794 w 894152"/>
              <a:gd name="connsiteY6" fmla="*/ 90752 h 699776"/>
              <a:gd name="connsiteX7" fmla="*/ 142546 w 894152"/>
              <a:gd name="connsiteY7" fmla="*/ 38920 h 699776"/>
              <a:gd name="connsiteX8" fmla="*/ 349886 w 894152"/>
              <a:gd name="connsiteY8" fmla="*/ 13004 h 699776"/>
              <a:gd name="connsiteX9" fmla="*/ 894152 w 894152"/>
              <a:gd name="connsiteY9" fmla="*/ 46 h 699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4152" h="699776">
                <a:moveTo>
                  <a:pt x="38876" y="699776"/>
                </a:moveTo>
                <a:cubicBezTo>
                  <a:pt x="51255" y="575991"/>
                  <a:pt x="60521" y="587708"/>
                  <a:pt x="38876" y="479490"/>
                </a:cubicBezTo>
                <a:cubicBezTo>
                  <a:pt x="36197" y="466097"/>
                  <a:pt x="32027" y="452833"/>
                  <a:pt x="25918" y="440617"/>
                </a:cubicBezTo>
                <a:cubicBezTo>
                  <a:pt x="18953" y="426687"/>
                  <a:pt x="8639" y="414701"/>
                  <a:pt x="0" y="401743"/>
                </a:cubicBezTo>
                <a:cubicBezTo>
                  <a:pt x="4320" y="349911"/>
                  <a:pt x="4408" y="297551"/>
                  <a:pt x="12959" y="246247"/>
                </a:cubicBezTo>
                <a:cubicBezTo>
                  <a:pt x="12961" y="246234"/>
                  <a:pt x="45353" y="149069"/>
                  <a:pt x="51835" y="129626"/>
                </a:cubicBezTo>
                <a:cubicBezTo>
                  <a:pt x="56155" y="116668"/>
                  <a:pt x="53429" y="98328"/>
                  <a:pt x="64794" y="90752"/>
                </a:cubicBezTo>
                <a:cubicBezTo>
                  <a:pt x="90711" y="73475"/>
                  <a:pt x="111821" y="44040"/>
                  <a:pt x="142546" y="38920"/>
                </a:cubicBezTo>
                <a:cubicBezTo>
                  <a:pt x="222166" y="25651"/>
                  <a:pt x="261815" y="17300"/>
                  <a:pt x="349886" y="13004"/>
                </a:cubicBezTo>
                <a:cubicBezTo>
                  <a:pt x="646945" y="-1486"/>
                  <a:pt x="671591" y="46"/>
                  <a:pt x="894152" y="46"/>
                </a:cubicBezTo>
              </a:path>
            </a:pathLst>
          </a:custGeom>
          <a:noFill/>
          <a:ln w="76200" cmpd="sng">
            <a:solidFill>
              <a:srgbClr val="FF66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610902" y="1954803"/>
            <a:ext cx="2812043" cy="920015"/>
          </a:xfrm>
          <a:custGeom>
            <a:avLst/>
            <a:gdLst>
              <a:gd name="connsiteX0" fmla="*/ 0 w 2812043"/>
              <a:gd name="connsiteY0" fmla="*/ 868183 h 920015"/>
              <a:gd name="connsiteX1" fmla="*/ 64794 w 2812043"/>
              <a:gd name="connsiteY1" fmla="*/ 881141 h 920015"/>
              <a:gd name="connsiteX2" fmla="*/ 116629 w 2812043"/>
              <a:gd name="connsiteY2" fmla="*/ 907057 h 920015"/>
              <a:gd name="connsiteX3" fmla="*/ 155505 w 2812043"/>
              <a:gd name="connsiteY3" fmla="*/ 920015 h 920015"/>
              <a:gd name="connsiteX4" fmla="*/ 142546 w 2812043"/>
              <a:gd name="connsiteY4" fmla="*/ 881141 h 920015"/>
              <a:gd name="connsiteX5" fmla="*/ 103670 w 2812043"/>
              <a:gd name="connsiteY5" fmla="*/ 855225 h 920015"/>
              <a:gd name="connsiteX6" fmla="*/ 323968 w 2812043"/>
              <a:gd name="connsiteY6" fmla="*/ 842267 h 920015"/>
              <a:gd name="connsiteX7" fmla="*/ 712730 w 2812043"/>
              <a:gd name="connsiteY7" fmla="*/ 829309 h 920015"/>
              <a:gd name="connsiteX8" fmla="*/ 790482 w 2812043"/>
              <a:gd name="connsiteY8" fmla="*/ 777477 h 920015"/>
              <a:gd name="connsiteX9" fmla="*/ 907111 w 2812043"/>
              <a:gd name="connsiteY9" fmla="*/ 738604 h 920015"/>
              <a:gd name="connsiteX10" fmla="*/ 945987 w 2812043"/>
              <a:gd name="connsiteY10" fmla="*/ 725646 h 920015"/>
              <a:gd name="connsiteX11" fmla="*/ 997822 w 2812043"/>
              <a:gd name="connsiteY11" fmla="*/ 712688 h 920015"/>
              <a:gd name="connsiteX12" fmla="*/ 1062616 w 2812043"/>
              <a:gd name="connsiteY12" fmla="*/ 699730 h 920015"/>
              <a:gd name="connsiteX13" fmla="*/ 1140368 w 2812043"/>
              <a:gd name="connsiteY13" fmla="*/ 673814 h 920015"/>
              <a:gd name="connsiteX14" fmla="*/ 1179244 w 2812043"/>
              <a:gd name="connsiteY14" fmla="*/ 660856 h 920015"/>
              <a:gd name="connsiteX15" fmla="*/ 1218120 w 2812043"/>
              <a:gd name="connsiteY15" fmla="*/ 647898 h 920015"/>
              <a:gd name="connsiteX16" fmla="*/ 1295873 w 2812043"/>
              <a:gd name="connsiteY16" fmla="*/ 609024 h 920015"/>
              <a:gd name="connsiteX17" fmla="*/ 1425460 w 2812043"/>
              <a:gd name="connsiteY17" fmla="*/ 531276 h 920015"/>
              <a:gd name="connsiteX18" fmla="*/ 1464336 w 2812043"/>
              <a:gd name="connsiteY18" fmla="*/ 518318 h 920015"/>
              <a:gd name="connsiteX19" fmla="*/ 1555047 w 2812043"/>
              <a:gd name="connsiteY19" fmla="*/ 479444 h 920015"/>
              <a:gd name="connsiteX20" fmla="*/ 1593923 w 2812043"/>
              <a:gd name="connsiteY20" fmla="*/ 453528 h 920015"/>
              <a:gd name="connsiteX21" fmla="*/ 1632799 w 2812043"/>
              <a:gd name="connsiteY21" fmla="*/ 440570 h 920015"/>
              <a:gd name="connsiteX22" fmla="*/ 1697593 w 2812043"/>
              <a:gd name="connsiteY22" fmla="*/ 401697 h 920015"/>
              <a:gd name="connsiteX23" fmla="*/ 1801263 w 2812043"/>
              <a:gd name="connsiteY23" fmla="*/ 323949 h 920015"/>
              <a:gd name="connsiteX24" fmla="*/ 1891974 w 2812043"/>
              <a:gd name="connsiteY24" fmla="*/ 272117 h 920015"/>
              <a:gd name="connsiteX25" fmla="*/ 1969726 w 2812043"/>
              <a:gd name="connsiteY25" fmla="*/ 246201 h 920015"/>
              <a:gd name="connsiteX26" fmla="*/ 1995644 w 2812043"/>
              <a:gd name="connsiteY26" fmla="*/ 220285 h 920015"/>
              <a:gd name="connsiteX27" fmla="*/ 2073396 w 2812043"/>
              <a:gd name="connsiteY27" fmla="*/ 194369 h 920015"/>
              <a:gd name="connsiteX28" fmla="*/ 2177066 w 2812043"/>
              <a:gd name="connsiteY28" fmla="*/ 142537 h 920015"/>
              <a:gd name="connsiteX29" fmla="*/ 2254818 w 2812043"/>
              <a:gd name="connsiteY29" fmla="*/ 116622 h 920015"/>
              <a:gd name="connsiteX30" fmla="*/ 2319612 w 2812043"/>
              <a:gd name="connsiteY30" fmla="*/ 103664 h 920015"/>
              <a:gd name="connsiteX31" fmla="*/ 2397364 w 2812043"/>
              <a:gd name="connsiteY31" fmla="*/ 77748 h 920015"/>
              <a:gd name="connsiteX32" fmla="*/ 2578786 w 2812043"/>
              <a:gd name="connsiteY32" fmla="*/ 25916 h 920015"/>
              <a:gd name="connsiteX33" fmla="*/ 2617663 w 2812043"/>
              <a:gd name="connsiteY33" fmla="*/ 12958 h 920015"/>
              <a:gd name="connsiteX34" fmla="*/ 2812043 w 2812043"/>
              <a:gd name="connsiteY34" fmla="*/ 0 h 92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812043" h="920015">
                <a:moveTo>
                  <a:pt x="0" y="868183"/>
                </a:moveTo>
                <a:cubicBezTo>
                  <a:pt x="21598" y="872502"/>
                  <a:pt x="43898" y="874176"/>
                  <a:pt x="64794" y="881141"/>
                </a:cubicBezTo>
                <a:cubicBezTo>
                  <a:pt x="83120" y="887249"/>
                  <a:pt x="98873" y="899448"/>
                  <a:pt x="116629" y="907057"/>
                </a:cubicBezTo>
                <a:cubicBezTo>
                  <a:pt x="129184" y="912438"/>
                  <a:pt x="142546" y="915696"/>
                  <a:pt x="155505" y="920015"/>
                </a:cubicBezTo>
                <a:cubicBezTo>
                  <a:pt x="151185" y="907057"/>
                  <a:pt x="151079" y="891807"/>
                  <a:pt x="142546" y="881141"/>
                </a:cubicBezTo>
                <a:cubicBezTo>
                  <a:pt x="132817" y="868980"/>
                  <a:pt x="88442" y="858488"/>
                  <a:pt x="103670" y="855225"/>
                </a:cubicBezTo>
                <a:cubicBezTo>
                  <a:pt x="175597" y="839813"/>
                  <a:pt x="250475" y="845394"/>
                  <a:pt x="323968" y="842267"/>
                </a:cubicBezTo>
                <a:lnTo>
                  <a:pt x="712730" y="829309"/>
                </a:lnTo>
                <a:cubicBezTo>
                  <a:pt x="738647" y="812032"/>
                  <a:pt x="760932" y="787326"/>
                  <a:pt x="790482" y="777477"/>
                </a:cubicBezTo>
                <a:lnTo>
                  <a:pt x="907111" y="738604"/>
                </a:lnTo>
                <a:cubicBezTo>
                  <a:pt x="920070" y="734285"/>
                  <a:pt x="932735" y="728959"/>
                  <a:pt x="945987" y="725646"/>
                </a:cubicBezTo>
                <a:cubicBezTo>
                  <a:pt x="963265" y="721327"/>
                  <a:pt x="980436" y="716551"/>
                  <a:pt x="997822" y="712688"/>
                </a:cubicBezTo>
                <a:cubicBezTo>
                  <a:pt x="1019323" y="707910"/>
                  <a:pt x="1041366" y="705525"/>
                  <a:pt x="1062616" y="699730"/>
                </a:cubicBezTo>
                <a:cubicBezTo>
                  <a:pt x="1088973" y="692542"/>
                  <a:pt x="1114451" y="682453"/>
                  <a:pt x="1140368" y="673814"/>
                </a:cubicBezTo>
                <a:lnTo>
                  <a:pt x="1179244" y="660856"/>
                </a:lnTo>
                <a:cubicBezTo>
                  <a:pt x="1192203" y="656537"/>
                  <a:pt x="1206754" y="655475"/>
                  <a:pt x="1218120" y="647898"/>
                </a:cubicBezTo>
                <a:cubicBezTo>
                  <a:pt x="1268362" y="614405"/>
                  <a:pt x="1242221" y="626907"/>
                  <a:pt x="1295873" y="609024"/>
                </a:cubicBezTo>
                <a:cubicBezTo>
                  <a:pt x="1351149" y="572176"/>
                  <a:pt x="1369673" y="555184"/>
                  <a:pt x="1425460" y="531276"/>
                </a:cubicBezTo>
                <a:cubicBezTo>
                  <a:pt x="1438015" y="525895"/>
                  <a:pt x="1452118" y="524426"/>
                  <a:pt x="1464336" y="518318"/>
                </a:cubicBezTo>
                <a:cubicBezTo>
                  <a:pt x="1553828" y="473575"/>
                  <a:pt x="1447167" y="506412"/>
                  <a:pt x="1555047" y="479444"/>
                </a:cubicBezTo>
                <a:cubicBezTo>
                  <a:pt x="1568006" y="470805"/>
                  <a:pt x="1579993" y="460493"/>
                  <a:pt x="1593923" y="453528"/>
                </a:cubicBezTo>
                <a:cubicBezTo>
                  <a:pt x="1606141" y="447420"/>
                  <a:pt x="1621086" y="447597"/>
                  <a:pt x="1632799" y="440570"/>
                </a:cubicBezTo>
                <a:cubicBezTo>
                  <a:pt x="1721741" y="387209"/>
                  <a:pt x="1587462" y="438406"/>
                  <a:pt x="1697593" y="401697"/>
                </a:cubicBezTo>
                <a:cubicBezTo>
                  <a:pt x="1745537" y="353757"/>
                  <a:pt x="1713345" y="382558"/>
                  <a:pt x="1801263" y="323949"/>
                </a:cubicBezTo>
                <a:cubicBezTo>
                  <a:pt x="1836330" y="300572"/>
                  <a:pt x="1850870" y="288558"/>
                  <a:pt x="1891974" y="272117"/>
                </a:cubicBezTo>
                <a:cubicBezTo>
                  <a:pt x="1917339" y="261971"/>
                  <a:pt x="1969726" y="246201"/>
                  <a:pt x="1969726" y="246201"/>
                </a:cubicBezTo>
                <a:cubicBezTo>
                  <a:pt x="1978365" y="237562"/>
                  <a:pt x="1984716" y="225749"/>
                  <a:pt x="1995644" y="220285"/>
                </a:cubicBezTo>
                <a:cubicBezTo>
                  <a:pt x="2020079" y="208068"/>
                  <a:pt x="2073396" y="194369"/>
                  <a:pt x="2073396" y="194369"/>
                </a:cubicBezTo>
                <a:cubicBezTo>
                  <a:pt x="2118632" y="149136"/>
                  <a:pt x="2087724" y="172316"/>
                  <a:pt x="2177066" y="142537"/>
                </a:cubicBezTo>
                <a:lnTo>
                  <a:pt x="2254818" y="116622"/>
                </a:lnTo>
                <a:cubicBezTo>
                  <a:pt x="2276416" y="112303"/>
                  <a:pt x="2298362" y="109459"/>
                  <a:pt x="2319612" y="103664"/>
                </a:cubicBezTo>
                <a:cubicBezTo>
                  <a:pt x="2345969" y="96476"/>
                  <a:pt x="2370860" y="84374"/>
                  <a:pt x="2397364" y="77748"/>
                </a:cubicBezTo>
                <a:cubicBezTo>
                  <a:pt x="2527543" y="45205"/>
                  <a:pt x="2467238" y="63096"/>
                  <a:pt x="2578786" y="25916"/>
                </a:cubicBezTo>
                <a:cubicBezTo>
                  <a:pt x="2591745" y="21597"/>
                  <a:pt x="2604033" y="13867"/>
                  <a:pt x="2617663" y="12958"/>
                </a:cubicBezTo>
                <a:lnTo>
                  <a:pt x="2812043" y="0"/>
                </a:lnTo>
              </a:path>
            </a:pathLst>
          </a:custGeom>
          <a:ln w="76200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244296" y="1838116"/>
            <a:ext cx="11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Length_1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51201" y="993500"/>
            <a:ext cx="11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Length_2</a:t>
            </a:r>
          </a:p>
        </p:txBody>
      </p:sp>
      <p:cxnSp>
        <p:nvCxnSpPr>
          <p:cNvPr id="20" name="Straight Arrow Connector 19"/>
          <p:cNvCxnSpPr>
            <a:endCxn id="5" idx="32"/>
          </p:cNvCxnSpPr>
          <p:nvPr/>
        </p:nvCxnSpPr>
        <p:spPr>
          <a:xfrm flipH="1">
            <a:off x="5131655" y="1362832"/>
            <a:ext cx="427638" cy="1008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5" idx="2"/>
          </p:cNvCxnSpPr>
          <p:nvPr/>
        </p:nvCxnSpPr>
        <p:spPr>
          <a:xfrm>
            <a:off x="2795702" y="2207448"/>
            <a:ext cx="262557" cy="6673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619730" y="2576780"/>
            <a:ext cx="103670" cy="5559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451305" y="1997467"/>
            <a:ext cx="1431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=Length_1 +</a:t>
            </a:r>
            <a:br>
              <a:rPr lang="en-US" dirty="0">
                <a:solidFill>
                  <a:srgbClr val="FF6600"/>
                </a:solidFill>
              </a:rPr>
            </a:br>
            <a:r>
              <a:rPr lang="en-US" dirty="0">
                <a:solidFill>
                  <a:srgbClr val="FF6600"/>
                </a:solidFill>
              </a:rPr>
              <a:t>     Length_2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936460"/>
              </p:ext>
            </p:extLst>
          </p:nvPr>
        </p:nvGraphicFramePr>
        <p:xfrm>
          <a:off x="4537925" y="4419600"/>
          <a:ext cx="3232174" cy="618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8" imgW="1460500" imgH="279400" progId="Equation.3">
                  <p:embed/>
                </p:oleObj>
              </mc:Choice>
              <mc:Fallback>
                <p:oleObj name="Equation" r:id="rId8" imgW="1460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37925" y="4419600"/>
                        <a:ext cx="3232174" cy="618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Freeform 31"/>
          <p:cNvSpPr/>
          <p:nvPr/>
        </p:nvSpPr>
        <p:spPr>
          <a:xfrm>
            <a:off x="975895" y="1978526"/>
            <a:ext cx="4170947" cy="2566737"/>
          </a:xfrm>
          <a:custGeom>
            <a:avLst/>
            <a:gdLst>
              <a:gd name="connsiteX0" fmla="*/ 0 w 4170947"/>
              <a:gd name="connsiteY0" fmla="*/ 0 h 2566737"/>
              <a:gd name="connsiteX1" fmla="*/ 227263 w 4170947"/>
              <a:gd name="connsiteY1" fmla="*/ 2058737 h 2566737"/>
              <a:gd name="connsiteX2" fmla="*/ 2045368 w 4170947"/>
              <a:gd name="connsiteY2" fmla="*/ 2566737 h 2566737"/>
              <a:gd name="connsiteX3" fmla="*/ 3662947 w 4170947"/>
              <a:gd name="connsiteY3" fmla="*/ 2272632 h 2566737"/>
              <a:gd name="connsiteX4" fmla="*/ 4170947 w 4170947"/>
              <a:gd name="connsiteY4" fmla="*/ 2446421 h 2566737"/>
              <a:gd name="connsiteX5" fmla="*/ 4170947 w 4170947"/>
              <a:gd name="connsiteY5" fmla="*/ 2446421 h 256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0947" h="2566737">
                <a:moveTo>
                  <a:pt x="0" y="0"/>
                </a:moveTo>
                <a:lnTo>
                  <a:pt x="227263" y="2058737"/>
                </a:lnTo>
                <a:lnTo>
                  <a:pt x="2045368" y="2566737"/>
                </a:lnTo>
                <a:lnTo>
                  <a:pt x="3662947" y="2272632"/>
                </a:lnTo>
                <a:lnTo>
                  <a:pt x="4170947" y="2446421"/>
                </a:lnTo>
                <a:lnTo>
                  <a:pt x="4170947" y="2446421"/>
                </a:ln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7205051" y="4094715"/>
            <a:ext cx="323968" cy="518319"/>
          </a:xfrm>
          <a:custGeom>
            <a:avLst/>
            <a:gdLst>
              <a:gd name="connsiteX0" fmla="*/ 207339 w 323968"/>
              <a:gd name="connsiteY0" fmla="*/ 0 h 518319"/>
              <a:gd name="connsiteX1" fmla="*/ 323968 w 323968"/>
              <a:gd name="connsiteY1" fmla="*/ 310991 h 518319"/>
              <a:gd name="connsiteX2" fmla="*/ 0 w 323968"/>
              <a:gd name="connsiteY2" fmla="*/ 518319 h 518319"/>
              <a:gd name="connsiteX3" fmla="*/ 0 w 323968"/>
              <a:gd name="connsiteY3" fmla="*/ 518319 h 51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968" h="518319">
                <a:moveTo>
                  <a:pt x="207339" y="0"/>
                </a:moveTo>
                <a:lnTo>
                  <a:pt x="323968" y="310991"/>
                </a:lnTo>
                <a:lnTo>
                  <a:pt x="0" y="518319"/>
                </a:lnTo>
                <a:lnTo>
                  <a:pt x="0" y="518319"/>
                </a:ln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endCxn id="3" idx="1"/>
          </p:cNvCxnSpPr>
          <p:nvPr/>
        </p:nvCxnSpPr>
        <p:spPr>
          <a:xfrm>
            <a:off x="4658409" y="4936983"/>
            <a:ext cx="2764911" cy="878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1866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000" dirty="0"/>
              <a:t>Pumps in hydraulic systems</a:t>
            </a:r>
          </a:p>
          <a:p>
            <a:pPr lvl="3">
              <a:buFont typeface="Arial"/>
              <a:buChar char="•"/>
            </a:pPr>
            <a:r>
              <a:rPr lang="en-US" sz="2000" dirty="0"/>
              <a:t>Pump curves</a:t>
            </a:r>
          </a:p>
          <a:p>
            <a:pPr lvl="3">
              <a:buFont typeface="Arial"/>
              <a:buChar char="•"/>
            </a:pPr>
            <a:r>
              <a:rPr lang="en-US" sz="2000" dirty="0"/>
              <a:t>System curves</a:t>
            </a:r>
          </a:p>
          <a:p>
            <a:pPr lvl="3">
              <a:buFont typeface="Arial"/>
              <a:buChar char="•"/>
            </a:pPr>
            <a:r>
              <a:rPr lang="en-US" sz="2000" dirty="0"/>
              <a:t>Power requirements</a:t>
            </a:r>
          </a:p>
          <a:p>
            <a:pPr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6455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CONTINUNITY AT A JUNCTION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91" y="1731484"/>
            <a:ext cx="6427851" cy="465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59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Energy Equation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744181" y="3460728"/>
            <a:ext cx="7772870" cy="1967798"/>
          </a:xfrm>
        </p:spPr>
        <p:txBody>
          <a:bodyPr/>
          <a:lstStyle/>
          <a:p>
            <a:pPr eaLnBrk="1" hangingPunct="1"/>
            <a:r>
              <a:rPr lang="en-US" dirty="0">
                <a:latin typeface="Franklin Gothic Book"/>
                <a:ea typeface="ＭＳ Ｐゴシック" charset="0"/>
                <a:cs typeface="ＭＳ Ｐゴシック" charset="0"/>
              </a:rPr>
              <a:t>The energy equation relates the total dynamic head at two points in a system, accounting for frictional losses and any added head from a pump.</a:t>
            </a:r>
          </a:p>
        </p:txBody>
      </p:sp>
      <p:pic>
        <p:nvPicPr>
          <p:cNvPr id="1843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66" y="1885292"/>
            <a:ext cx="82677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2"/>
          <p:cNvSpPr txBox="1">
            <a:spLocks noChangeArrowheads="1"/>
          </p:cNvSpPr>
          <p:nvPr/>
        </p:nvSpPr>
        <p:spPr bwMode="auto">
          <a:xfrm>
            <a:off x="5308828" y="5605776"/>
            <a:ext cx="684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defTabSz="457200">
              <a:defRPr sz="27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1pPr>
            <a:lvl2pPr defTabSz="457200">
              <a:defRPr sz="2200">
                <a:solidFill>
                  <a:schemeClr val="tx2"/>
                </a:solidFill>
                <a:latin typeface="Georgia" charset="0"/>
                <a:ea typeface="ＭＳ Ｐゴシック" charset="0"/>
              </a:defRPr>
            </a:lvl2pPr>
            <a:lvl3pPr defTabSz="457200">
              <a:defRPr sz="20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defTabSz="457200">
              <a:defRPr sz="2000">
                <a:solidFill>
                  <a:schemeClr val="tx2"/>
                </a:solidFill>
                <a:latin typeface="Georgia" charset="0"/>
                <a:ea typeface="ＭＳ Ｐゴシック" charset="0"/>
              </a:defRPr>
            </a:lvl4pPr>
            <a:lvl5pPr defTabSz="457200">
              <a:defRPr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1828800" indent="-228600" defTabSz="457200" eaLnBrk="0" fontAlgn="base" hangingPunct="0">
              <a:spcAft>
                <a:spcPct val="0"/>
              </a:spcAft>
              <a:buClr>
                <a:srgbClr val="474B78"/>
              </a:buClr>
              <a:buChar char="•"/>
              <a:defRPr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286000" indent="-228600" defTabSz="457200" eaLnBrk="0" fontAlgn="base" hangingPunct="0">
              <a:spcAft>
                <a:spcPct val="0"/>
              </a:spcAft>
              <a:buClr>
                <a:srgbClr val="474B78"/>
              </a:buClr>
              <a:defRPr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2743200" indent="-228600" defTabSz="457200" eaLnBrk="0" fontAlgn="base" hangingPunct="0">
              <a:spcAft>
                <a:spcPct val="0"/>
              </a:spcAft>
              <a:buClr>
                <a:srgbClr val="474B78"/>
              </a:buClr>
              <a:defRPr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200400" indent="-228600" defTabSz="457200" eaLnBrk="0" fontAlgn="base" hangingPunct="0">
              <a:spcAft>
                <a:spcPct val="0"/>
              </a:spcAft>
              <a:buClr>
                <a:srgbClr val="474B78"/>
              </a:buClr>
              <a:defRPr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sz="2400" i="1" dirty="0" err="1">
                <a:latin typeface="Book Antiqua" charset="0"/>
              </a:rPr>
              <a:t>h</a:t>
            </a:r>
            <a:r>
              <a:rPr lang="en-US" sz="2400" i="1" baseline="-25000" dirty="0" err="1">
                <a:latin typeface="Book Antiqua" charset="0"/>
              </a:rPr>
              <a:t>L</a:t>
            </a:r>
            <a:r>
              <a:rPr lang="en-US" sz="2400" baseline="-25000" dirty="0">
                <a:latin typeface="Book Antiqua" charset="0"/>
              </a:rPr>
              <a:t> </a:t>
            </a:r>
            <a:r>
              <a:rPr lang="en-US" sz="2400" dirty="0">
                <a:latin typeface="Book Antiqua" charset="0"/>
              </a:rPr>
              <a:t>=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1019847" y="4679217"/>
            <a:ext cx="673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defTabSz="457200">
              <a:defRPr sz="27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1pPr>
            <a:lvl2pPr defTabSz="457200">
              <a:defRPr sz="2200">
                <a:solidFill>
                  <a:schemeClr val="tx2"/>
                </a:solidFill>
                <a:latin typeface="Georgia" charset="0"/>
                <a:ea typeface="ＭＳ Ｐゴシック" charset="0"/>
              </a:defRPr>
            </a:lvl2pPr>
            <a:lvl3pPr defTabSz="457200">
              <a:defRPr sz="20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defTabSz="457200">
              <a:defRPr sz="2000">
                <a:solidFill>
                  <a:schemeClr val="tx2"/>
                </a:solidFill>
                <a:latin typeface="Georgia" charset="0"/>
                <a:ea typeface="ＭＳ Ｐゴシック" charset="0"/>
              </a:defRPr>
            </a:lvl4pPr>
            <a:lvl5pPr defTabSz="457200">
              <a:defRPr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1828800" indent="-228600" defTabSz="457200" eaLnBrk="0" fontAlgn="base" hangingPunct="0">
              <a:spcAft>
                <a:spcPct val="0"/>
              </a:spcAft>
              <a:buClr>
                <a:srgbClr val="474B78"/>
              </a:buClr>
              <a:buChar char="•"/>
              <a:defRPr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286000" indent="-228600" defTabSz="457200" eaLnBrk="0" fontAlgn="base" hangingPunct="0">
              <a:spcAft>
                <a:spcPct val="0"/>
              </a:spcAft>
              <a:buClr>
                <a:srgbClr val="474B78"/>
              </a:buClr>
              <a:defRPr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2743200" indent="-228600" defTabSz="457200" eaLnBrk="0" fontAlgn="base" hangingPunct="0">
              <a:spcAft>
                <a:spcPct val="0"/>
              </a:spcAft>
              <a:buClr>
                <a:srgbClr val="474B78"/>
              </a:buClr>
              <a:defRPr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200400" indent="-228600" defTabSz="457200" eaLnBrk="0" fontAlgn="base" hangingPunct="0">
              <a:spcAft>
                <a:spcPct val="0"/>
              </a:spcAft>
              <a:buClr>
                <a:srgbClr val="474B78"/>
              </a:buClr>
              <a:defRPr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eaLnBrk="0" hangingPunct="0">
              <a:defRPr/>
            </a:pPr>
            <a:r>
              <a:rPr lang="en-US" sz="2400" i="1">
                <a:latin typeface="Book Antiqua" charset="0"/>
              </a:rPr>
              <a:t>h</a:t>
            </a:r>
            <a:r>
              <a:rPr lang="en-US" sz="2400" i="1" baseline="-25000">
                <a:latin typeface="Book Antiqua" charset="0"/>
              </a:rPr>
              <a:t>p</a:t>
            </a:r>
            <a:r>
              <a:rPr lang="en-US" sz="2400" i="1" baseline="-25000" dirty="0">
                <a:latin typeface="Book Antiqua" charset="0"/>
              </a:rPr>
              <a:t> </a:t>
            </a:r>
            <a:r>
              <a:rPr lang="en-US" sz="2400" dirty="0">
                <a:latin typeface="Book Antiqua" charset="0"/>
              </a:rPr>
              <a:t>=</a:t>
            </a:r>
            <a:endParaRPr lang="en-US" sz="2800" dirty="0">
              <a:solidFill>
                <a:schemeClr val="folHlink"/>
              </a:solidFill>
              <a:latin typeface="Times New Roman" charset="0"/>
            </a:endParaRP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3227351" y="5125156"/>
            <a:ext cx="639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defTabSz="457200">
              <a:defRPr sz="27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1pPr>
            <a:lvl2pPr defTabSz="457200">
              <a:defRPr sz="2200">
                <a:solidFill>
                  <a:schemeClr val="tx2"/>
                </a:solidFill>
                <a:latin typeface="Georgia" charset="0"/>
                <a:ea typeface="ＭＳ Ｐゴシック" charset="0"/>
              </a:defRPr>
            </a:lvl2pPr>
            <a:lvl3pPr defTabSz="457200">
              <a:defRPr sz="20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defTabSz="457200">
              <a:defRPr sz="2000">
                <a:solidFill>
                  <a:schemeClr val="tx2"/>
                </a:solidFill>
                <a:latin typeface="Georgia" charset="0"/>
                <a:ea typeface="ＭＳ Ｐゴシック" charset="0"/>
              </a:defRPr>
            </a:lvl4pPr>
            <a:lvl5pPr defTabSz="457200">
              <a:defRPr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1828800" indent="-228600" defTabSz="457200" eaLnBrk="0" fontAlgn="base" hangingPunct="0">
              <a:spcAft>
                <a:spcPct val="0"/>
              </a:spcAft>
              <a:buClr>
                <a:srgbClr val="474B78"/>
              </a:buClr>
              <a:buChar char="•"/>
              <a:defRPr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2286000" indent="-228600" defTabSz="457200" eaLnBrk="0" fontAlgn="base" hangingPunct="0">
              <a:spcAft>
                <a:spcPct val="0"/>
              </a:spcAft>
              <a:buClr>
                <a:srgbClr val="474B78"/>
              </a:buClr>
              <a:defRPr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2743200" indent="-228600" defTabSz="457200" eaLnBrk="0" fontAlgn="base" hangingPunct="0">
              <a:spcAft>
                <a:spcPct val="0"/>
              </a:spcAft>
              <a:buClr>
                <a:srgbClr val="474B78"/>
              </a:buClr>
              <a:defRPr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3200400" indent="-228600" defTabSz="457200" eaLnBrk="0" fontAlgn="base" hangingPunct="0">
              <a:spcAft>
                <a:spcPct val="0"/>
              </a:spcAft>
              <a:buClr>
                <a:srgbClr val="474B78"/>
              </a:buClr>
              <a:defRPr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en-US" sz="2400" i="1">
                <a:latin typeface="Book Antiqua" charset="0"/>
              </a:rPr>
              <a:t>h</a:t>
            </a:r>
            <a:r>
              <a:rPr lang="en-US" sz="2400" i="1" baseline="-25000">
                <a:latin typeface="Book Antiqua" charset="0"/>
              </a:rPr>
              <a:t>t</a:t>
            </a:r>
            <a:r>
              <a:rPr lang="en-US" sz="2400" baseline="-25000" dirty="0">
                <a:latin typeface="Book Antiqua" charset="0"/>
              </a:rPr>
              <a:t> </a:t>
            </a:r>
            <a:r>
              <a:rPr lang="en-US" sz="2400" dirty="0">
                <a:latin typeface="Book Antiqua" charset="0"/>
              </a:rPr>
              <a:t>=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13603" y="4650665"/>
            <a:ext cx="35861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head supplied by a pump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793087" y="5077781"/>
            <a:ext cx="37156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head recovered by a turbine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991196" y="5558191"/>
            <a:ext cx="268820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head lost to friction</a:t>
            </a:r>
          </a:p>
        </p:txBody>
      </p:sp>
    </p:spTree>
    <p:extLst>
      <p:ext uri="{BB962C8B-B14F-4D97-AF65-F5344CB8AC3E}">
        <p14:creationId xmlns:p14="http://schemas.microsoft.com/office/powerpoint/2010/main" val="111386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CF5716"/>
                </a:solidFill>
                <a:latin typeface="Georgia" charset="0"/>
              </a:rPr>
              <a:t>Energy Equation application Assumptions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19882" y="1933649"/>
            <a:ext cx="8504238" cy="3228975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en-US" sz="2000" dirty="0">
                <a:ea typeface="+mn-ea"/>
                <a:cs typeface="+mn-cs"/>
              </a:rPr>
              <a:t>Pressure is hydrostatic in both cross sections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Fluid is incompressible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Density is constant at the cross section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Flow is steady</a:t>
            </a:r>
          </a:p>
        </p:txBody>
      </p:sp>
      <p:pic>
        <p:nvPicPr>
          <p:cNvPr id="2867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3922258"/>
            <a:ext cx="8842375" cy="1629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707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{3C27C948-E034-DD44-AD64-770DB28357C2}tf10001122</Template>
  <TotalTime>626</TotalTime>
  <Words>1444</Words>
  <Application>Microsoft Macintosh PowerPoint</Application>
  <PresentationFormat>On-screen Show (4:3)</PresentationFormat>
  <Paragraphs>283</Paragraphs>
  <Slides>66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0" baseType="lpstr">
      <vt:lpstr>ＭＳ Ｐゴシック</vt:lpstr>
      <vt:lpstr>Arial</vt:lpstr>
      <vt:lpstr>Book Antiqua</vt:lpstr>
      <vt:lpstr>Calibri</vt:lpstr>
      <vt:lpstr>Franklin Gothic Book</vt:lpstr>
      <vt:lpstr>Georgia</vt:lpstr>
      <vt:lpstr>Mangal</vt:lpstr>
      <vt:lpstr>Symbol</vt:lpstr>
      <vt:lpstr>Times New Roman</vt:lpstr>
      <vt:lpstr>Trebuchet MS</vt:lpstr>
      <vt:lpstr>Tw Cen MT</vt:lpstr>
      <vt:lpstr>Wingdings 2</vt:lpstr>
      <vt:lpstr>Circuit</vt:lpstr>
      <vt:lpstr>Equation</vt:lpstr>
      <vt:lpstr>CE 3372 Water Systems Design</vt:lpstr>
      <vt:lpstr>Outline</vt:lpstr>
      <vt:lpstr>Conduit Hydraulics</vt:lpstr>
      <vt:lpstr>Water characteristics</vt:lpstr>
      <vt:lpstr>Water characteristics</vt:lpstr>
      <vt:lpstr>CONTINUNITY AT DIFFERENT SECTIONS</vt:lpstr>
      <vt:lpstr>CONTINUNITY AT A JUNCTION</vt:lpstr>
      <vt:lpstr>Energy Equation</vt:lpstr>
      <vt:lpstr>Energy Equation application Assumptions</vt:lpstr>
      <vt:lpstr>Diagram</vt:lpstr>
      <vt:lpstr>Energy Equation</vt:lpstr>
      <vt:lpstr>Hydraulic grade line</vt:lpstr>
      <vt:lpstr>Energy grade line </vt:lpstr>
      <vt:lpstr>HGL/EGL</vt:lpstr>
      <vt:lpstr>example</vt:lpstr>
      <vt:lpstr>ANALYSIS</vt:lpstr>
      <vt:lpstr>ANALYSIS</vt:lpstr>
      <vt:lpstr>RESULT</vt:lpstr>
      <vt:lpstr>example</vt:lpstr>
      <vt:lpstr>HEAD LOSS MODELS</vt:lpstr>
      <vt:lpstr>Pipeline system</vt:lpstr>
      <vt:lpstr>Darcy-Weisbach loss model for pipe loss</vt:lpstr>
      <vt:lpstr>Moody Chart</vt:lpstr>
      <vt:lpstr>Examples</vt:lpstr>
      <vt:lpstr>Example 1</vt:lpstr>
      <vt:lpstr>Example 1</vt:lpstr>
      <vt:lpstr>Example 1</vt:lpstr>
      <vt:lpstr>Example 1</vt:lpstr>
      <vt:lpstr>Example 1</vt:lpstr>
      <vt:lpstr>Example 2</vt:lpstr>
      <vt:lpstr>Example 2</vt:lpstr>
      <vt:lpstr>Example 3</vt:lpstr>
      <vt:lpstr>Example 3</vt:lpstr>
      <vt:lpstr>Direct (Jain) Equations</vt:lpstr>
      <vt:lpstr>Jain equations</vt:lpstr>
      <vt:lpstr>Jain equations</vt:lpstr>
      <vt:lpstr>Jain equations</vt:lpstr>
      <vt:lpstr>Jain equations</vt:lpstr>
      <vt:lpstr>Jain equations</vt:lpstr>
      <vt:lpstr>Jain equations</vt:lpstr>
      <vt:lpstr>Jain equations</vt:lpstr>
      <vt:lpstr>Jain equations</vt:lpstr>
      <vt:lpstr>Jain equations</vt:lpstr>
      <vt:lpstr>Jain equations</vt:lpstr>
      <vt:lpstr>Jain equations</vt:lpstr>
      <vt:lpstr>Jain equations</vt:lpstr>
      <vt:lpstr>Jain equations</vt:lpstr>
      <vt:lpstr>Jain equations</vt:lpstr>
      <vt:lpstr>Jain equations</vt:lpstr>
      <vt:lpstr>Jain equations</vt:lpstr>
      <vt:lpstr>Jain equations</vt:lpstr>
      <vt:lpstr>Jain equations</vt:lpstr>
      <vt:lpstr>Jain equations</vt:lpstr>
      <vt:lpstr>Hazen-Williams</vt:lpstr>
      <vt:lpstr>Hazen-Williams</vt:lpstr>
      <vt:lpstr>Hazen-williams</vt:lpstr>
      <vt:lpstr>Example using hazen-williams formula</vt:lpstr>
      <vt:lpstr>Hydraulic Radius</vt:lpstr>
      <vt:lpstr>Hydraulic Radius</vt:lpstr>
      <vt:lpstr>Hydraulic Radius</vt:lpstr>
      <vt:lpstr>Chezy-Manning</vt:lpstr>
      <vt:lpstr>Fitting (Minor) Losses</vt:lpstr>
      <vt:lpstr>Fitting (Minor) Losses</vt:lpstr>
      <vt:lpstr>Example – fitting (minor) losses</vt:lpstr>
      <vt:lpstr>Pipeline system</vt:lpstr>
      <vt:lpstr>NEXT TIME</vt:lpstr>
    </vt:vector>
  </TitlesOfParts>
  <Company>texas tech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 3372 Water Systems Design</dc:title>
  <dc:creator>theodore  cleveland</dc:creator>
  <cp:lastModifiedBy>Microsoft Office User</cp:lastModifiedBy>
  <cp:revision>77</cp:revision>
  <cp:lastPrinted>2019-09-03T19:36:32Z</cp:lastPrinted>
  <dcterms:created xsi:type="dcterms:W3CDTF">2015-01-19T20:36:34Z</dcterms:created>
  <dcterms:modified xsi:type="dcterms:W3CDTF">2019-09-03T19:42:37Z</dcterms:modified>
</cp:coreProperties>
</file>